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9" r:id="rId3"/>
    <p:sldId id="260" r:id="rId4"/>
    <p:sldId id="261"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6861"/>
    <a:srgbClr val="165751"/>
    <a:srgbClr val="94BF6E"/>
    <a:srgbClr val="3B8D61"/>
    <a:srgbClr val="1144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AFEA5C-A69C-408C-81DC-1E87C28406F3}" type="datetimeFigureOut">
              <a:rPr lang="en-US" smtClean="0"/>
              <a:t>4/13/2021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2BD7F7-CF06-4544-B83F-9A39418610EA}" type="slidenum">
              <a:rPr lang="en-US" smtClean="0"/>
              <a:t>‹#›</a:t>
            </a:fld>
            <a:endParaRPr lang="en-US"/>
          </a:p>
        </p:txBody>
      </p:sp>
    </p:spTree>
    <p:extLst>
      <p:ext uri="{BB962C8B-B14F-4D97-AF65-F5344CB8AC3E}">
        <p14:creationId xmlns:p14="http://schemas.microsoft.com/office/powerpoint/2010/main" val="1321316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9" name="Google Shape;379;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53632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9" name="Google Shape;379;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76347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9" name="Google Shape;379;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245019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9" name="Google Shape;379;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72778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7842B9A-FA9B-478D-81E4-B00C972718DB}" type="datetimeFigureOut">
              <a:rPr lang="en-US" smtClean="0"/>
              <a:t>4/13/2021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2185381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842B9A-FA9B-478D-81E4-B00C972718DB}" type="datetimeFigureOut">
              <a:rPr lang="en-US" smtClean="0"/>
              <a:t>4/13/2021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190494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842B9A-FA9B-478D-81E4-B00C972718DB}" type="datetimeFigureOut">
              <a:rPr lang="en-US" smtClean="0"/>
              <a:t>4/13/2021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42421411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7842B9A-FA9B-478D-81E4-B00C972718DB}" type="datetimeFigureOut">
              <a:rPr lang="en-US" smtClean="0"/>
              <a:t>4/13/2021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3889510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7842B9A-FA9B-478D-81E4-B00C972718DB}" type="datetimeFigureOut">
              <a:rPr lang="en-US" smtClean="0"/>
              <a:t>4/13/2021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4004989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7842B9A-FA9B-478D-81E4-B00C972718DB}" type="datetimeFigureOut">
              <a:rPr lang="en-US" smtClean="0"/>
              <a:t>4/13/2021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318316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842B9A-FA9B-478D-81E4-B00C972718DB}" type="datetimeFigureOut">
              <a:rPr lang="en-US" smtClean="0"/>
              <a:t>4/13/2021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1734856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842B9A-FA9B-478D-81E4-B00C972718DB}" type="datetimeFigureOut">
              <a:rPr lang="en-US" smtClean="0"/>
              <a:t>4/13/2021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4057356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842B9A-FA9B-478D-81E4-B00C972718DB}" type="datetimeFigureOut">
              <a:rPr lang="en-US" smtClean="0"/>
              <a:t>4/13/2021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4140469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842B9A-FA9B-478D-81E4-B00C972718DB}" type="datetimeFigureOut">
              <a:rPr lang="en-US" smtClean="0"/>
              <a:t>4/13/2021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1277683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842B9A-FA9B-478D-81E4-B00C972718DB}" type="datetimeFigureOut">
              <a:rPr lang="en-US" smtClean="0"/>
              <a:t>4/13/2021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B0536D-8966-4CF7-9C3F-F67FB9E8231B}" type="slidenum">
              <a:rPr lang="en-US" smtClean="0"/>
              <a:t>‹#›</a:t>
            </a:fld>
            <a:endParaRPr lang="en-US"/>
          </a:p>
        </p:txBody>
      </p:sp>
    </p:spTree>
    <p:extLst>
      <p:ext uri="{BB962C8B-B14F-4D97-AF65-F5344CB8AC3E}">
        <p14:creationId xmlns:p14="http://schemas.microsoft.com/office/powerpoint/2010/main" val="4161749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55"/>
        <p:cNvGrpSpPr/>
        <p:nvPr/>
      </p:nvGrpSpPr>
      <p:grpSpPr>
        <a:xfrm>
          <a:off x="0" y="0"/>
          <a:ext cx="0" cy="0"/>
          <a:chOff x="0" y="0"/>
          <a:chExt cx="0" cy="0"/>
        </a:xfrm>
      </p:grpSpPr>
      <p:sp>
        <p:nvSpPr>
          <p:cNvPr id="56" name="Google Shape;56;p7"/>
          <p:cNvSpPr/>
          <p:nvPr/>
        </p:nvSpPr>
        <p:spPr>
          <a:xfrm>
            <a:off x="0" y="0"/>
            <a:ext cx="329600" cy="707600"/>
          </a:xfrm>
          <a:prstGeom prst="rect">
            <a:avLst/>
          </a:prstGeom>
          <a:solidFill>
            <a:srgbClr val="18637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solidFill>
                <a:srgbClr val="114454"/>
              </a:solidFill>
            </a:endParaRPr>
          </a:p>
        </p:txBody>
      </p:sp>
      <p:sp>
        <p:nvSpPr>
          <p:cNvPr id="57" name="Google Shape;57;p7"/>
          <p:cNvSpPr/>
          <p:nvPr/>
        </p:nvSpPr>
        <p:spPr>
          <a:xfrm>
            <a:off x="0" y="667500"/>
            <a:ext cx="6096000" cy="1411600"/>
          </a:xfrm>
          <a:prstGeom prst="rect">
            <a:avLst/>
          </a:prstGeom>
          <a:solidFill>
            <a:srgbClr val="124057"/>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8" name="Google Shape;58;p7"/>
          <p:cNvSpPr/>
          <p:nvPr/>
        </p:nvSpPr>
        <p:spPr>
          <a:xfrm>
            <a:off x="0" y="2071208"/>
            <a:ext cx="329600" cy="2043600"/>
          </a:xfrm>
          <a:prstGeom prst="rect">
            <a:avLst/>
          </a:prstGeom>
          <a:solidFill>
            <a:srgbClr val="16575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a:off x="0" y="4114800"/>
            <a:ext cx="329600" cy="807200"/>
          </a:xfrm>
          <a:prstGeom prst="rect">
            <a:avLst/>
          </a:prstGeom>
          <a:solidFill>
            <a:srgbClr val="3B8D6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a:off x="0" y="4922000"/>
            <a:ext cx="329600" cy="1936000"/>
          </a:xfrm>
          <a:prstGeom prst="rect">
            <a:avLst/>
          </a:prstGeom>
          <a:solidFill>
            <a:srgbClr val="94BF6E"/>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cxnSp>
        <p:nvCxnSpPr>
          <p:cNvPr id="61" name="Google Shape;61;p7"/>
          <p:cNvCxnSpPr/>
          <p:nvPr/>
        </p:nvCxnSpPr>
        <p:spPr>
          <a:xfrm>
            <a:off x="1383267" y="1079633"/>
            <a:ext cx="0" cy="627600"/>
          </a:xfrm>
          <a:prstGeom prst="straightConnector1">
            <a:avLst/>
          </a:prstGeom>
          <a:noFill/>
          <a:ln w="9525" cap="flat" cmpd="sng">
            <a:solidFill>
              <a:srgbClr val="18637B"/>
            </a:solidFill>
            <a:prstDash val="solid"/>
            <a:round/>
            <a:headEnd type="none" w="med" len="med"/>
            <a:tailEnd type="none" w="med" len="med"/>
          </a:ln>
        </p:spPr>
      </p:cxnSp>
      <p:sp>
        <p:nvSpPr>
          <p:cNvPr id="62" name="Google Shape;62;p7"/>
          <p:cNvSpPr txBox="1">
            <a:spLocks noGrp="1"/>
          </p:cNvSpPr>
          <p:nvPr>
            <p:ph type="title"/>
          </p:nvPr>
        </p:nvSpPr>
        <p:spPr>
          <a:xfrm>
            <a:off x="1528033" y="707633"/>
            <a:ext cx="4278400" cy="1371600"/>
          </a:xfrm>
          <a:prstGeom prst="rect">
            <a:avLst/>
          </a:prstGeom>
        </p:spPr>
        <p:txBody>
          <a:bodyPr spcFirstLastPara="1" wrap="square" lIns="91425" tIns="91425" rIns="91425" bIns="91425" anchor="ctr"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63" name="Google Shape;63;p7"/>
          <p:cNvSpPr txBox="1">
            <a:spLocks noGrp="1"/>
          </p:cNvSpPr>
          <p:nvPr>
            <p:ph type="body" idx="1"/>
          </p:nvPr>
        </p:nvSpPr>
        <p:spPr>
          <a:xfrm>
            <a:off x="1528033" y="2364400"/>
            <a:ext cx="3213200" cy="4203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a:lvl4pPr>
            <a:lvl5pPr marL="3047924" lvl="4" indent="-457189" rtl="0">
              <a:spcBef>
                <a:spcPts val="0"/>
              </a:spcBef>
              <a:spcAft>
                <a:spcPts val="0"/>
              </a:spcAft>
              <a:buSzPts val="1800"/>
              <a:buChar char="○"/>
              <a:defRPr/>
            </a:lvl5pPr>
            <a:lvl6pPr marL="3657509" lvl="5" indent="-457189" rtl="0">
              <a:spcBef>
                <a:spcPts val="0"/>
              </a:spcBef>
              <a:spcAft>
                <a:spcPts val="0"/>
              </a:spcAft>
              <a:buSzPts val="1800"/>
              <a:buChar char="■"/>
              <a:defRPr/>
            </a:lvl6pPr>
            <a:lvl7pPr marL="4267093" lvl="6" indent="-457189" rtl="0">
              <a:spcBef>
                <a:spcPts val="0"/>
              </a:spcBef>
              <a:spcAft>
                <a:spcPts val="0"/>
              </a:spcAft>
              <a:buSzPts val="1800"/>
              <a:buChar char="●"/>
              <a:defRPr/>
            </a:lvl7pPr>
            <a:lvl8pPr marL="4876678" lvl="7" indent="-457189" rtl="0">
              <a:spcBef>
                <a:spcPts val="0"/>
              </a:spcBef>
              <a:spcAft>
                <a:spcPts val="0"/>
              </a:spcAft>
              <a:buSzPts val="1800"/>
              <a:buChar char="○"/>
              <a:defRPr/>
            </a:lvl8pPr>
            <a:lvl9pPr marL="5486263" lvl="8" indent="-457189" rtl="0">
              <a:spcBef>
                <a:spcPts val="0"/>
              </a:spcBef>
              <a:spcAft>
                <a:spcPts val="0"/>
              </a:spcAft>
              <a:buSzPts val="1800"/>
              <a:buChar char="■"/>
              <a:defRPr/>
            </a:lvl9pPr>
          </a:lstStyle>
          <a:p>
            <a:endParaRPr/>
          </a:p>
        </p:txBody>
      </p:sp>
      <p:sp>
        <p:nvSpPr>
          <p:cNvPr id="64" name="Google Shape;64;p7"/>
          <p:cNvSpPr txBox="1">
            <a:spLocks noGrp="1"/>
          </p:cNvSpPr>
          <p:nvPr>
            <p:ph type="body" idx="2"/>
          </p:nvPr>
        </p:nvSpPr>
        <p:spPr>
          <a:xfrm>
            <a:off x="4905851" y="2364400"/>
            <a:ext cx="3213200" cy="4203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a:lvl4pPr>
            <a:lvl5pPr marL="3047924" lvl="4" indent="-457189" rtl="0">
              <a:spcBef>
                <a:spcPts val="0"/>
              </a:spcBef>
              <a:spcAft>
                <a:spcPts val="0"/>
              </a:spcAft>
              <a:buSzPts val="1800"/>
              <a:buChar char="○"/>
              <a:defRPr/>
            </a:lvl5pPr>
            <a:lvl6pPr marL="3657509" lvl="5" indent="-457189" rtl="0">
              <a:spcBef>
                <a:spcPts val="0"/>
              </a:spcBef>
              <a:spcAft>
                <a:spcPts val="0"/>
              </a:spcAft>
              <a:buSzPts val="1800"/>
              <a:buChar char="■"/>
              <a:defRPr/>
            </a:lvl6pPr>
            <a:lvl7pPr marL="4267093" lvl="6" indent="-457189" rtl="0">
              <a:spcBef>
                <a:spcPts val="0"/>
              </a:spcBef>
              <a:spcAft>
                <a:spcPts val="0"/>
              </a:spcAft>
              <a:buSzPts val="1800"/>
              <a:buChar char="●"/>
              <a:defRPr/>
            </a:lvl7pPr>
            <a:lvl8pPr marL="4876678" lvl="7" indent="-457189" rtl="0">
              <a:spcBef>
                <a:spcPts val="0"/>
              </a:spcBef>
              <a:spcAft>
                <a:spcPts val="0"/>
              </a:spcAft>
              <a:buSzPts val="1800"/>
              <a:buChar char="○"/>
              <a:defRPr/>
            </a:lvl8pPr>
            <a:lvl9pPr marL="5486263" lvl="8" indent="-457189" rtl="0">
              <a:spcBef>
                <a:spcPts val="0"/>
              </a:spcBef>
              <a:spcAft>
                <a:spcPts val="0"/>
              </a:spcAft>
              <a:buSzPts val="1800"/>
              <a:buChar char="■"/>
              <a:defRPr/>
            </a:lvl9pPr>
          </a:lstStyle>
          <a:p>
            <a:endParaRPr/>
          </a:p>
        </p:txBody>
      </p:sp>
      <p:sp>
        <p:nvSpPr>
          <p:cNvPr id="65" name="Google Shape;65;p7"/>
          <p:cNvSpPr txBox="1">
            <a:spLocks noGrp="1"/>
          </p:cNvSpPr>
          <p:nvPr>
            <p:ph type="body" idx="3"/>
          </p:nvPr>
        </p:nvSpPr>
        <p:spPr>
          <a:xfrm>
            <a:off x="8283667" y="2364400"/>
            <a:ext cx="3213200" cy="4203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a:lvl4pPr>
            <a:lvl5pPr marL="3047924" lvl="4" indent="-457189" rtl="0">
              <a:spcBef>
                <a:spcPts val="0"/>
              </a:spcBef>
              <a:spcAft>
                <a:spcPts val="0"/>
              </a:spcAft>
              <a:buSzPts val="1800"/>
              <a:buChar char="○"/>
              <a:defRPr/>
            </a:lvl5pPr>
            <a:lvl6pPr marL="3657509" lvl="5" indent="-457189" rtl="0">
              <a:spcBef>
                <a:spcPts val="0"/>
              </a:spcBef>
              <a:spcAft>
                <a:spcPts val="0"/>
              </a:spcAft>
              <a:buSzPts val="1800"/>
              <a:buChar char="■"/>
              <a:defRPr/>
            </a:lvl6pPr>
            <a:lvl7pPr marL="4267093" lvl="6" indent="-457189" rtl="0">
              <a:spcBef>
                <a:spcPts val="0"/>
              </a:spcBef>
              <a:spcAft>
                <a:spcPts val="0"/>
              </a:spcAft>
              <a:buSzPts val="1800"/>
              <a:buChar char="●"/>
              <a:defRPr/>
            </a:lvl7pPr>
            <a:lvl8pPr marL="4876678" lvl="7" indent="-457189" rtl="0">
              <a:spcBef>
                <a:spcPts val="0"/>
              </a:spcBef>
              <a:spcAft>
                <a:spcPts val="0"/>
              </a:spcAft>
              <a:buSzPts val="1800"/>
              <a:buChar char="○"/>
              <a:defRPr/>
            </a:lvl8pPr>
            <a:lvl9pPr marL="5486263" lvl="8" indent="-457189" rtl="0">
              <a:spcBef>
                <a:spcPts val="0"/>
              </a:spcBef>
              <a:spcAft>
                <a:spcPts val="0"/>
              </a:spcAft>
              <a:buSzPts val="1800"/>
              <a:buChar char="■"/>
              <a:defRPr/>
            </a:lvl9pPr>
          </a:lstStyle>
          <a:p>
            <a:endParaRPr/>
          </a:p>
        </p:txBody>
      </p:sp>
      <p:sp>
        <p:nvSpPr>
          <p:cNvPr id="66" name="Google Shape;66;p7"/>
          <p:cNvSpPr txBox="1">
            <a:spLocks noGrp="1"/>
          </p:cNvSpPr>
          <p:nvPr>
            <p:ph type="sldNum" idx="12"/>
          </p:nvPr>
        </p:nvSpPr>
        <p:spPr>
          <a:xfrm>
            <a:off x="-68067" y="6425867"/>
            <a:ext cx="465600" cy="432000"/>
          </a:xfrm>
          <a:prstGeom prst="rect">
            <a:avLst/>
          </a:prstGeom>
        </p:spPr>
        <p:txBody>
          <a:bodyPr spcFirstLastPara="1" wrap="square" lIns="91425" tIns="91425" rIns="91425" bIns="91425" anchor="t" anchorCtr="0">
            <a:noAutofit/>
          </a:bodyPr>
          <a:lstStyle>
            <a:lvl1pPr lvl="0" algn="ctr" rtl="0">
              <a:buNone/>
              <a:defRPr sz="1067">
                <a:solidFill>
                  <a:srgbClr val="FFFFFF"/>
                </a:solidFill>
                <a:latin typeface="Roboto Slab"/>
                <a:ea typeface="Roboto Slab"/>
                <a:cs typeface="Roboto Slab"/>
                <a:sym typeface="Roboto Slab"/>
              </a:defRPr>
            </a:lvl1pPr>
            <a:lvl2pPr lvl="1" algn="ctr" rtl="0">
              <a:buNone/>
              <a:defRPr sz="1067">
                <a:solidFill>
                  <a:srgbClr val="FFFFFF"/>
                </a:solidFill>
                <a:latin typeface="Roboto Slab"/>
                <a:ea typeface="Roboto Slab"/>
                <a:cs typeface="Roboto Slab"/>
                <a:sym typeface="Roboto Slab"/>
              </a:defRPr>
            </a:lvl2pPr>
            <a:lvl3pPr lvl="2" algn="ctr" rtl="0">
              <a:buNone/>
              <a:defRPr sz="1067">
                <a:solidFill>
                  <a:srgbClr val="FFFFFF"/>
                </a:solidFill>
                <a:latin typeface="Roboto Slab"/>
                <a:ea typeface="Roboto Slab"/>
                <a:cs typeface="Roboto Slab"/>
                <a:sym typeface="Roboto Slab"/>
              </a:defRPr>
            </a:lvl3pPr>
            <a:lvl4pPr lvl="3" algn="ctr" rtl="0">
              <a:buNone/>
              <a:defRPr sz="1067">
                <a:solidFill>
                  <a:srgbClr val="FFFFFF"/>
                </a:solidFill>
                <a:latin typeface="Roboto Slab"/>
                <a:ea typeface="Roboto Slab"/>
                <a:cs typeface="Roboto Slab"/>
                <a:sym typeface="Roboto Slab"/>
              </a:defRPr>
            </a:lvl4pPr>
            <a:lvl5pPr lvl="4" algn="ctr" rtl="0">
              <a:buNone/>
              <a:defRPr sz="1067">
                <a:solidFill>
                  <a:srgbClr val="FFFFFF"/>
                </a:solidFill>
                <a:latin typeface="Roboto Slab"/>
                <a:ea typeface="Roboto Slab"/>
                <a:cs typeface="Roboto Slab"/>
                <a:sym typeface="Roboto Slab"/>
              </a:defRPr>
            </a:lvl5pPr>
            <a:lvl6pPr lvl="5" algn="ctr" rtl="0">
              <a:buNone/>
              <a:defRPr sz="1067">
                <a:solidFill>
                  <a:srgbClr val="FFFFFF"/>
                </a:solidFill>
                <a:latin typeface="Roboto Slab"/>
                <a:ea typeface="Roboto Slab"/>
                <a:cs typeface="Roboto Slab"/>
                <a:sym typeface="Roboto Slab"/>
              </a:defRPr>
            </a:lvl6pPr>
            <a:lvl7pPr lvl="6" algn="ctr" rtl="0">
              <a:buNone/>
              <a:defRPr sz="1067">
                <a:solidFill>
                  <a:srgbClr val="FFFFFF"/>
                </a:solidFill>
                <a:latin typeface="Roboto Slab"/>
                <a:ea typeface="Roboto Slab"/>
                <a:cs typeface="Roboto Slab"/>
                <a:sym typeface="Roboto Slab"/>
              </a:defRPr>
            </a:lvl7pPr>
            <a:lvl8pPr lvl="7" algn="ctr" rtl="0">
              <a:buNone/>
              <a:defRPr sz="1067">
                <a:solidFill>
                  <a:srgbClr val="FFFFFF"/>
                </a:solidFill>
                <a:latin typeface="Roboto Slab"/>
                <a:ea typeface="Roboto Slab"/>
                <a:cs typeface="Roboto Slab"/>
                <a:sym typeface="Roboto Slab"/>
              </a:defRPr>
            </a:lvl8pPr>
            <a:lvl9pPr lvl="8" algn="ctr" rtl="0">
              <a:buNone/>
              <a:defRPr sz="1067">
                <a:solidFill>
                  <a:srgbClr val="FFFFFF"/>
                </a:solidFill>
                <a:latin typeface="Roboto Slab"/>
                <a:ea typeface="Roboto Slab"/>
                <a:cs typeface="Roboto Slab"/>
                <a:sym typeface="Roboto Slab"/>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146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842B9A-FA9B-478D-81E4-B00C972718DB}" type="datetimeFigureOut">
              <a:rPr lang="en-US" smtClean="0"/>
              <a:t>4/13/2021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B0536D-8966-4CF7-9C3F-F67FB9E8231B}" type="slidenum">
              <a:rPr lang="en-US" smtClean="0"/>
              <a:t>‹#›</a:t>
            </a:fld>
            <a:endParaRPr lang="en-US"/>
          </a:p>
        </p:txBody>
      </p:sp>
    </p:spTree>
    <p:extLst>
      <p:ext uri="{BB962C8B-B14F-4D97-AF65-F5344CB8AC3E}">
        <p14:creationId xmlns:p14="http://schemas.microsoft.com/office/powerpoint/2010/main" val="1585381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31"/>
          <p:cNvSpPr txBox="1">
            <a:spLocks noGrp="1"/>
          </p:cNvSpPr>
          <p:nvPr>
            <p:ph type="title"/>
          </p:nvPr>
        </p:nvSpPr>
        <p:spPr>
          <a:xfrm>
            <a:off x="1324830" y="707633"/>
            <a:ext cx="4916311" cy="1371600"/>
          </a:xfrm>
          <a:prstGeom prst="rect">
            <a:avLst/>
          </a:prstGeom>
        </p:spPr>
        <p:txBody>
          <a:bodyPr spcFirstLastPara="1" vert="horz" wrap="square" lIns="121900" tIns="121900" rIns="121900" bIns="121900" rtlCol="0" anchor="ctr" anchorCtr="0">
            <a:noAutofit/>
          </a:bodyPr>
          <a:lstStyle/>
          <a:p>
            <a:r>
              <a:rPr lang="en-US" sz="2667" b="1" dirty="0">
                <a:solidFill>
                  <a:schemeClr val="bg1"/>
                </a:solidFill>
                <a:latin typeface="Roboto Slab" panose="020B0604020202020204" charset="0"/>
                <a:ea typeface="Roboto Slab" panose="020B0604020202020204" charset="0"/>
              </a:rPr>
              <a:t>OVERVIEW OF AN GIANG</a:t>
            </a:r>
            <a:endParaRPr sz="2667" b="1" dirty="0">
              <a:solidFill>
                <a:schemeClr val="bg1"/>
              </a:solidFill>
              <a:latin typeface="Roboto Slab" panose="020B0604020202020204" charset="0"/>
              <a:ea typeface="Roboto Slab" panose="020B0604020202020204" charset="0"/>
            </a:endParaRPr>
          </a:p>
        </p:txBody>
      </p:sp>
      <p:sp>
        <p:nvSpPr>
          <p:cNvPr id="382" name="Google Shape;382;p31"/>
          <p:cNvSpPr txBox="1">
            <a:spLocks noGrp="1"/>
          </p:cNvSpPr>
          <p:nvPr>
            <p:ph type="body" idx="1"/>
          </p:nvPr>
        </p:nvSpPr>
        <p:spPr>
          <a:xfrm>
            <a:off x="359706" y="1877073"/>
            <a:ext cx="3600732" cy="2660951"/>
          </a:xfrm>
          <a:prstGeom prst="rect">
            <a:avLst/>
          </a:prstGeom>
        </p:spPr>
        <p:txBody>
          <a:bodyPr spcFirstLastPara="1" vert="horz" wrap="square" lIns="121900" tIns="121900" rIns="121900" bIns="121900" rtlCol="0" anchor="t" anchorCtr="0">
            <a:noAutofit/>
          </a:bodyPr>
          <a:lstStyle/>
          <a:p>
            <a:pPr marL="0" indent="0">
              <a:buNone/>
            </a:pPr>
            <a:r>
              <a:rPr lang="en-US" sz="3200" b="1" dirty="0">
                <a:solidFill>
                  <a:srgbClr val="114454"/>
                </a:solidFill>
                <a:latin typeface="Times New Roman" panose="02020603050405020304" pitchFamily="18" charset="0"/>
                <a:cs typeface="Times New Roman" panose="02020603050405020304" pitchFamily="18" charset="0"/>
              </a:rPr>
              <a:t>Location</a:t>
            </a:r>
            <a:endParaRPr sz="3200" b="1" dirty="0">
              <a:solidFill>
                <a:srgbClr val="114454"/>
              </a:solidFill>
              <a:latin typeface="Times New Roman" panose="02020603050405020304" pitchFamily="18" charset="0"/>
              <a:cs typeface="Times New Roman" panose="02020603050405020304" pitchFamily="18" charset="0"/>
            </a:endParaRPr>
          </a:p>
          <a:p>
            <a:pPr marL="152396" indent="0" algn="just" fontAlgn="base">
              <a:lnSpc>
                <a:spcPct val="120000"/>
              </a:lnSpc>
              <a:spcBef>
                <a:spcPts val="600"/>
              </a:spcBef>
              <a:buNone/>
            </a:pPr>
            <a:r>
              <a:rPr lang="en-US" sz="1400" dirty="0">
                <a:latin typeface="Times New Roman" panose="02020603050405020304" pitchFamily="18" charset="0"/>
                <a:cs typeface="Times New Roman" panose="02020603050405020304" pitchFamily="18" charset="0"/>
              </a:rPr>
              <a:t>An </a:t>
            </a:r>
            <a:r>
              <a:rPr lang="en-US" sz="1400" dirty="0" err="1">
                <a:latin typeface="Times New Roman" panose="02020603050405020304" pitchFamily="18" charset="0"/>
                <a:cs typeface="Times New Roman" panose="02020603050405020304" pitchFamily="18" charset="0"/>
              </a:rPr>
              <a:t>Giang</a:t>
            </a:r>
            <a:r>
              <a:rPr lang="en-US" sz="1400" dirty="0">
                <a:latin typeface="Times New Roman" panose="02020603050405020304" pitchFamily="18" charset="0"/>
                <a:cs typeface="Times New Roman" panose="02020603050405020304" pitchFamily="18" charset="0"/>
              </a:rPr>
              <a:t> is a Southwestern province of Vietnam. It is adjacent to Dong </a:t>
            </a:r>
            <a:r>
              <a:rPr lang="en-US" sz="1400" dirty="0" err="1">
                <a:latin typeface="Times New Roman" panose="02020603050405020304" pitchFamily="18" charset="0"/>
                <a:cs typeface="Times New Roman" panose="02020603050405020304" pitchFamily="18" charset="0"/>
              </a:rPr>
              <a:t>Thap</a:t>
            </a:r>
            <a:r>
              <a:rPr lang="en-US" sz="1400" dirty="0">
                <a:latin typeface="Times New Roman" panose="02020603050405020304" pitchFamily="18" charset="0"/>
                <a:cs typeface="Times New Roman" panose="02020603050405020304" pitchFamily="18" charset="0"/>
              </a:rPr>
              <a:t> Province in the Northeast, It also borders Can </a:t>
            </a:r>
            <a:r>
              <a:rPr lang="en-US" sz="1400" dirty="0" err="1">
                <a:latin typeface="Times New Roman" panose="02020603050405020304" pitchFamily="18" charset="0"/>
                <a:cs typeface="Times New Roman" panose="02020603050405020304" pitchFamily="18" charset="0"/>
              </a:rPr>
              <a:t>Tho</a:t>
            </a:r>
            <a:r>
              <a:rPr lang="en-US" sz="1400" dirty="0">
                <a:latin typeface="Times New Roman" panose="02020603050405020304" pitchFamily="18" charset="0"/>
                <a:cs typeface="Times New Roman" panose="02020603050405020304" pitchFamily="18" charset="0"/>
              </a:rPr>
              <a:t> City in the Southeast, </a:t>
            </a:r>
            <a:r>
              <a:rPr lang="en-US" sz="1400" dirty="0" err="1">
                <a:latin typeface="Times New Roman" panose="02020603050405020304" pitchFamily="18" charset="0"/>
                <a:cs typeface="Times New Roman" panose="02020603050405020304" pitchFamily="18" charset="0"/>
              </a:rPr>
              <a:t>Kien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Giang</a:t>
            </a:r>
            <a:r>
              <a:rPr lang="en-US" sz="1400" dirty="0">
                <a:latin typeface="Times New Roman" panose="02020603050405020304" pitchFamily="18" charset="0"/>
                <a:cs typeface="Times New Roman" panose="02020603050405020304" pitchFamily="18" charset="0"/>
              </a:rPr>
              <a:t> Province in the Southwest and the Kingdom of Cambodia in the Northwest with the borderline approximating 100 km with 4 border gates.</a:t>
            </a:r>
            <a:r>
              <a:rPr lang="en-US" sz="1400" dirty="0">
                <a:solidFill>
                  <a:srgbClr val="114454"/>
                </a:solidFill>
                <a:latin typeface="Times New Roman" panose="02020603050405020304" pitchFamily="18" charset="0"/>
                <a:cs typeface="Times New Roman" panose="02020603050405020304" pitchFamily="18" charset="0"/>
              </a:rPr>
              <a:t> </a:t>
            </a:r>
            <a:endParaRPr lang="en-US" sz="1400" kern="100" dirty="0">
              <a:solidFill>
                <a:srgbClr val="114454"/>
              </a:solidFill>
              <a:latin typeface="Times New Roman" panose="02020603050405020304" pitchFamily="18" charset="0"/>
              <a:ea typeface="Malgun Gothic" panose="020B0503020000020004" pitchFamily="34" charset="-127"/>
              <a:cs typeface="Times New Roman" panose="02020603050405020304" pitchFamily="18" charset="0"/>
            </a:endParaRPr>
          </a:p>
        </p:txBody>
      </p:sp>
      <p:grpSp>
        <p:nvGrpSpPr>
          <p:cNvPr id="388" name="Google Shape;388;p31"/>
          <p:cNvGrpSpPr/>
          <p:nvPr/>
        </p:nvGrpSpPr>
        <p:grpSpPr>
          <a:xfrm>
            <a:off x="444831" y="1149137"/>
            <a:ext cx="488611" cy="488583"/>
            <a:chOff x="1923675" y="1633650"/>
            <a:chExt cx="436000" cy="435975"/>
          </a:xfrm>
        </p:grpSpPr>
        <p:sp>
          <p:nvSpPr>
            <p:cNvPr id="389" name="Google Shape;389;p31"/>
            <p:cNvSpPr/>
            <p:nvPr/>
          </p:nvSpPr>
          <p:spPr>
            <a:xfrm>
              <a:off x="2209250" y="1633650"/>
              <a:ext cx="150425" cy="150425"/>
            </a:xfrm>
            <a:custGeom>
              <a:avLst/>
              <a:gdLst/>
              <a:ahLst/>
              <a:cxnLst/>
              <a:rect l="l" t="t" r="r" b="b"/>
              <a:pathLst>
                <a:path w="6017" h="6017" fill="none" extrusionOk="0">
                  <a:moveTo>
                    <a:pt x="5846" y="3605"/>
                  </a:moveTo>
                  <a:lnTo>
                    <a:pt x="2412" y="171"/>
                  </a:lnTo>
                  <a:lnTo>
                    <a:pt x="2412" y="171"/>
                  </a:lnTo>
                  <a:lnTo>
                    <a:pt x="2314" y="98"/>
                  </a:lnTo>
                  <a:lnTo>
                    <a:pt x="2217" y="49"/>
                  </a:lnTo>
                  <a:lnTo>
                    <a:pt x="2095" y="25"/>
                  </a:lnTo>
                  <a:lnTo>
                    <a:pt x="1997" y="1"/>
                  </a:lnTo>
                  <a:lnTo>
                    <a:pt x="1876" y="25"/>
                  </a:lnTo>
                  <a:lnTo>
                    <a:pt x="1778" y="49"/>
                  </a:lnTo>
                  <a:lnTo>
                    <a:pt x="1681" y="98"/>
                  </a:lnTo>
                  <a:lnTo>
                    <a:pt x="1583" y="171"/>
                  </a:lnTo>
                  <a:lnTo>
                    <a:pt x="0" y="1778"/>
                  </a:lnTo>
                  <a:lnTo>
                    <a:pt x="4238" y="6016"/>
                  </a:lnTo>
                  <a:lnTo>
                    <a:pt x="5846" y="4433"/>
                  </a:lnTo>
                  <a:lnTo>
                    <a:pt x="5846" y="4433"/>
                  </a:lnTo>
                  <a:lnTo>
                    <a:pt x="5919" y="4336"/>
                  </a:lnTo>
                  <a:lnTo>
                    <a:pt x="5967" y="4238"/>
                  </a:lnTo>
                  <a:lnTo>
                    <a:pt x="5992" y="4141"/>
                  </a:lnTo>
                  <a:lnTo>
                    <a:pt x="6016" y="4019"/>
                  </a:lnTo>
                  <a:lnTo>
                    <a:pt x="5992" y="3922"/>
                  </a:lnTo>
                  <a:lnTo>
                    <a:pt x="5967" y="3800"/>
                  </a:lnTo>
                  <a:lnTo>
                    <a:pt x="5919" y="3703"/>
                  </a:lnTo>
                  <a:lnTo>
                    <a:pt x="5846" y="3605"/>
                  </a:lnTo>
                  <a:lnTo>
                    <a:pt x="5846" y="3605"/>
                  </a:lnTo>
                  <a:close/>
                </a:path>
              </a:pathLst>
            </a:custGeom>
            <a:noFill/>
            <a:ln w="12175" cap="rnd"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390" name="Google Shape;390;p31"/>
            <p:cNvSpPr/>
            <p:nvPr/>
          </p:nvSpPr>
          <p:spPr>
            <a:xfrm>
              <a:off x="2019900" y="1757250"/>
              <a:ext cx="261825" cy="261850"/>
            </a:xfrm>
            <a:custGeom>
              <a:avLst/>
              <a:gdLst/>
              <a:ahLst/>
              <a:cxnLst/>
              <a:rect l="l" t="t" r="r" b="b"/>
              <a:pathLst>
                <a:path w="10473" h="10474" fill="none" extrusionOk="0">
                  <a:moveTo>
                    <a:pt x="10473" y="1"/>
                  </a:moveTo>
                  <a:lnTo>
                    <a:pt x="0" y="10473"/>
                  </a:lnTo>
                </a:path>
              </a:pathLst>
            </a:custGeom>
            <a:noFill/>
            <a:ln w="12175" cap="rnd"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391" name="Google Shape;391;p31"/>
            <p:cNvSpPr/>
            <p:nvPr/>
          </p:nvSpPr>
          <p:spPr>
            <a:xfrm>
              <a:off x="1923675" y="1681150"/>
              <a:ext cx="388500" cy="388475"/>
            </a:xfrm>
            <a:custGeom>
              <a:avLst/>
              <a:gdLst/>
              <a:ahLst/>
              <a:cxnLst/>
              <a:rect l="l" t="t" r="r" b="b"/>
              <a:pathLst>
                <a:path w="15540" h="15539" fill="none" extrusionOk="0">
                  <a:moveTo>
                    <a:pt x="11277" y="0"/>
                  </a:moveTo>
                  <a:lnTo>
                    <a:pt x="756" y="10546"/>
                  </a:lnTo>
                  <a:lnTo>
                    <a:pt x="756" y="10546"/>
                  </a:lnTo>
                  <a:lnTo>
                    <a:pt x="683" y="10619"/>
                  </a:lnTo>
                  <a:lnTo>
                    <a:pt x="634" y="10692"/>
                  </a:lnTo>
                  <a:lnTo>
                    <a:pt x="610" y="10765"/>
                  </a:lnTo>
                  <a:lnTo>
                    <a:pt x="585" y="10863"/>
                  </a:lnTo>
                  <a:lnTo>
                    <a:pt x="1" y="14881"/>
                  </a:lnTo>
                  <a:lnTo>
                    <a:pt x="1" y="14881"/>
                  </a:lnTo>
                  <a:lnTo>
                    <a:pt x="1" y="15003"/>
                  </a:lnTo>
                  <a:lnTo>
                    <a:pt x="25" y="15149"/>
                  </a:lnTo>
                  <a:lnTo>
                    <a:pt x="98" y="15271"/>
                  </a:lnTo>
                  <a:lnTo>
                    <a:pt x="171" y="15368"/>
                  </a:lnTo>
                  <a:lnTo>
                    <a:pt x="171" y="15368"/>
                  </a:lnTo>
                  <a:lnTo>
                    <a:pt x="269" y="15441"/>
                  </a:lnTo>
                  <a:lnTo>
                    <a:pt x="366" y="15490"/>
                  </a:lnTo>
                  <a:lnTo>
                    <a:pt x="464" y="15514"/>
                  </a:lnTo>
                  <a:lnTo>
                    <a:pt x="585" y="15539"/>
                  </a:lnTo>
                  <a:lnTo>
                    <a:pt x="585" y="15539"/>
                  </a:lnTo>
                  <a:lnTo>
                    <a:pt x="659" y="15539"/>
                  </a:lnTo>
                  <a:lnTo>
                    <a:pt x="4677" y="14954"/>
                  </a:lnTo>
                  <a:lnTo>
                    <a:pt x="4677" y="14954"/>
                  </a:lnTo>
                  <a:lnTo>
                    <a:pt x="4848" y="14905"/>
                  </a:lnTo>
                  <a:lnTo>
                    <a:pt x="4921" y="14857"/>
                  </a:lnTo>
                  <a:lnTo>
                    <a:pt x="4994" y="14784"/>
                  </a:lnTo>
                  <a:lnTo>
                    <a:pt x="15539" y="4262"/>
                  </a:lnTo>
                </a:path>
              </a:pathLst>
            </a:custGeom>
            <a:noFill/>
            <a:ln w="12175" cap="rnd"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392" name="Google Shape;392;p31"/>
            <p:cNvSpPr/>
            <p:nvPr/>
          </p:nvSpPr>
          <p:spPr>
            <a:xfrm>
              <a:off x="1974225" y="1711575"/>
              <a:ext cx="261825" cy="261850"/>
            </a:xfrm>
            <a:custGeom>
              <a:avLst/>
              <a:gdLst/>
              <a:ahLst/>
              <a:cxnLst/>
              <a:rect l="l" t="t" r="r" b="b"/>
              <a:pathLst>
                <a:path w="10473" h="10474" fill="none" extrusionOk="0">
                  <a:moveTo>
                    <a:pt x="0" y="10474"/>
                  </a:moveTo>
                  <a:lnTo>
                    <a:pt x="10473" y="1"/>
                  </a:lnTo>
                </a:path>
              </a:pathLst>
            </a:custGeom>
            <a:noFill/>
            <a:ln w="12175" cap="rnd"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393" name="Google Shape;393;p31"/>
            <p:cNvSpPr/>
            <p:nvPr/>
          </p:nvSpPr>
          <p:spPr>
            <a:xfrm>
              <a:off x="1934650" y="2014200"/>
              <a:ext cx="44475" cy="44475"/>
            </a:xfrm>
            <a:custGeom>
              <a:avLst/>
              <a:gdLst/>
              <a:ahLst/>
              <a:cxnLst/>
              <a:rect l="l" t="t" r="r" b="b"/>
              <a:pathLst>
                <a:path w="1779" h="1779" fill="none" extrusionOk="0">
                  <a:moveTo>
                    <a:pt x="1778" y="1778"/>
                  </a:moveTo>
                  <a:lnTo>
                    <a:pt x="0" y="0"/>
                  </a:lnTo>
                </a:path>
              </a:pathLst>
            </a:custGeom>
            <a:noFill/>
            <a:ln w="12175" cap="rnd"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394" name="Google Shape;394;p31"/>
            <p:cNvSpPr/>
            <p:nvPr/>
          </p:nvSpPr>
          <p:spPr>
            <a:xfrm>
              <a:off x="1944375" y="1947225"/>
              <a:ext cx="101725" cy="101700"/>
            </a:xfrm>
            <a:custGeom>
              <a:avLst/>
              <a:gdLst/>
              <a:ahLst/>
              <a:cxnLst/>
              <a:rect l="l" t="t" r="r" b="b"/>
              <a:pathLst>
                <a:path w="4069" h="4068" fill="none" extrusionOk="0">
                  <a:moveTo>
                    <a:pt x="1" y="49"/>
                  </a:moveTo>
                  <a:lnTo>
                    <a:pt x="1" y="49"/>
                  </a:lnTo>
                  <a:lnTo>
                    <a:pt x="25" y="0"/>
                  </a:lnTo>
                  <a:lnTo>
                    <a:pt x="25" y="0"/>
                  </a:lnTo>
                  <a:lnTo>
                    <a:pt x="4068" y="4043"/>
                  </a:lnTo>
                  <a:lnTo>
                    <a:pt x="4068" y="4043"/>
                  </a:lnTo>
                  <a:lnTo>
                    <a:pt x="4068" y="4043"/>
                  </a:lnTo>
                  <a:lnTo>
                    <a:pt x="4020" y="4068"/>
                  </a:lnTo>
                </a:path>
              </a:pathLst>
            </a:custGeom>
            <a:noFill/>
            <a:ln w="12175" cap="rnd"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grpSp>
      <p:sp>
        <p:nvSpPr>
          <p:cNvPr id="395" name="Google Shape;395;p31"/>
          <p:cNvSpPr txBox="1">
            <a:spLocks noGrp="1"/>
          </p:cNvSpPr>
          <p:nvPr>
            <p:ph type="sldNum" idx="12"/>
          </p:nvPr>
        </p:nvSpPr>
        <p:spPr>
          <a:xfrm>
            <a:off x="-68067" y="6425867"/>
            <a:ext cx="465600" cy="432000"/>
          </a:xfrm>
          <a:prstGeom prst="rect">
            <a:avLst/>
          </a:prstGeom>
        </p:spPr>
        <p:txBody>
          <a:bodyPr spcFirstLastPara="1" vert="horz" wrap="square" lIns="121900" tIns="121900" rIns="121900" bIns="121900" rtlCol="0" anchor="t" anchorCtr="0">
            <a:noAutofit/>
          </a:bodyPr>
          <a:lstStyle/>
          <a:p>
            <a:fld id="{00000000-1234-1234-1234-123412341234}" type="slidenum">
              <a:rPr lang="en"/>
              <a:pPr/>
              <a:t>1</a:t>
            </a:fld>
            <a:endParaRPr/>
          </a:p>
        </p:txBody>
      </p:sp>
      <p:sp>
        <p:nvSpPr>
          <p:cNvPr id="19" name="Google Shape;382;p31"/>
          <p:cNvSpPr txBox="1">
            <a:spLocks/>
          </p:cNvSpPr>
          <p:nvPr/>
        </p:nvSpPr>
        <p:spPr>
          <a:xfrm>
            <a:off x="3897922" y="4347605"/>
            <a:ext cx="5860160" cy="2681443"/>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114454"/>
              </a:buClr>
              <a:buSzPts val="1800"/>
              <a:buFont typeface="Nixie One"/>
              <a:buChar char="▪"/>
              <a:defRPr sz="1800" b="0" i="0" u="none" strike="noStrike" cap="none">
                <a:solidFill>
                  <a:srgbClr val="114454"/>
                </a:solidFill>
                <a:latin typeface="Nixie One"/>
                <a:ea typeface="Nixie One"/>
                <a:cs typeface="Nixie One"/>
                <a:sym typeface="Nixie One"/>
              </a:defRPr>
            </a:lvl1pPr>
            <a:lvl2pPr marL="914400" marR="0" lvl="1" indent="-342900" algn="l" rtl="0">
              <a:lnSpc>
                <a:spcPct val="100000"/>
              </a:lnSpc>
              <a:spcBef>
                <a:spcPts val="0"/>
              </a:spcBef>
              <a:spcAft>
                <a:spcPts val="0"/>
              </a:spcAft>
              <a:buClr>
                <a:srgbClr val="114454"/>
              </a:buClr>
              <a:buSzPts val="1800"/>
              <a:buFont typeface="Nixie One"/>
              <a:buChar char="▫"/>
              <a:defRPr sz="1800" b="0" i="0" u="none" strike="noStrike" cap="none">
                <a:solidFill>
                  <a:srgbClr val="114454"/>
                </a:solidFill>
                <a:latin typeface="Nixie One"/>
                <a:ea typeface="Nixie One"/>
                <a:cs typeface="Nixie One"/>
                <a:sym typeface="Nixie One"/>
              </a:defRPr>
            </a:lvl2pPr>
            <a:lvl3pPr marL="1371600" marR="0" lvl="2" indent="-342900" algn="l" rtl="0">
              <a:lnSpc>
                <a:spcPct val="100000"/>
              </a:lnSpc>
              <a:spcBef>
                <a:spcPts val="0"/>
              </a:spcBef>
              <a:spcAft>
                <a:spcPts val="0"/>
              </a:spcAft>
              <a:buClr>
                <a:srgbClr val="114454"/>
              </a:buClr>
              <a:buSzPts val="1800"/>
              <a:buFont typeface="Nixie One"/>
              <a:buChar char="■"/>
              <a:defRPr sz="1800" b="0" i="0" u="none" strike="noStrike" cap="none">
                <a:solidFill>
                  <a:srgbClr val="114454"/>
                </a:solidFill>
                <a:latin typeface="Nixie One"/>
                <a:ea typeface="Nixie One"/>
                <a:cs typeface="Nixie One"/>
                <a:sym typeface="Nixie One"/>
              </a:defRPr>
            </a:lvl3pPr>
            <a:lvl4pPr marL="1828800" marR="0" lvl="3" indent="-342900" algn="l" rtl="0">
              <a:lnSpc>
                <a:spcPct val="100000"/>
              </a:lnSpc>
              <a:spcBef>
                <a:spcPts val="0"/>
              </a:spcBef>
              <a:spcAft>
                <a:spcPts val="0"/>
              </a:spcAft>
              <a:buClr>
                <a:srgbClr val="114454"/>
              </a:buClr>
              <a:buSzPts val="1800"/>
              <a:buFont typeface="Nixie One"/>
              <a:buChar char="●"/>
              <a:defRPr sz="1800" b="0" i="0" u="none" strike="noStrike" cap="none">
                <a:solidFill>
                  <a:srgbClr val="114454"/>
                </a:solidFill>
                <a:latin typeface="Nixie One"/>
                <a:ea typeface="Nixie One"/>
                <a:cs typeface="Nixie One"/>
                <a:sym typeface="Nixie One"/>
              </a:defRPr>
            </a:lvl4pPr>
            <a:lvl5pPr marL="2286000" marR="0" lvl="4" indent="-342900" algn="l" rtl="0">
              <a:lnSpc>
                <a:spcPct val="100000"/>
              </a:lnSpc>
              <a:spcBef>
                <a:spcPts val="0"/>
              </a:spcBef>
              <a:spcAft>
                <a:spcPts val="0"/>
              </a:spcAft>
              <a:buClr>
                <a:srgbClr val="114454"/>
              </a:buClr>
              <a:buSzPts val="1800"/>
              <a:buFont typeface="Nixie One"/>
              <a:buChar char="○"/>
              <a:defRPr sz="1800" b="0" i="0" u="none" strike="noStrike" cap="none">
                <a:solidFill>
                  <a:srgbClr val="114454"/>
                </a:solidFill>
                <a:latin typeface="Nixie One"/>
                <a:ea typeface="Nixie One"/>
                <a:cs typeface="Nixie One"/>
                <a:sym typeface="Nixie One"/>
              </a:defRPr>
            </a:lvl5pPr>
            <a:lvl6pPr marL="2743200" marR="0" lvl="5" indent="-342900" algn="l" rtl="0">
              <a:lnSpc>
                <a:spcPct val="100000"/>
              </a:lnSpc>
              <a:spcBef>
                <a:spcPts val="0"/>
              </a:spcBef>
              <a:spcAft>
                <a:spcPts val="0"/>
              </a:spcAft>
              <a:buClr>
                <a:srgbClr val="114454"/>
              </a:buClr>
              <a:buSzPts val="1800"/>
              <a:buFont typeface="Nixie One"/>
              <a:buChar char="■"/>
              <a:defRPr sz="1800" b="0" i="0" u="none" strike="noStrike" cap="none">
                <a:solidFill>
                  <a:srgbClr val="114454"/>
                </a:solidFill>
                <a:latin typeface="Nixie One"/>
                <a:ea typeface="Nixie One"/>
                <a:cs typeface="Nixie One"/>
                <a:sym typeface="Nixie One"/>
              </a:defRPr>
            </a:lvl6pPr>
            <a:lvl7pPr marL="3200400" marR="0" lvl="6" indent="-342900" algn="l" rtl="0">
              <a:lnSpc>
                <a:spcPct val="100000"/>
              </a:lnSpc>
              <a:spcBef>
                <a:spcPts val="0"/>
              </a:spcBef>
              <a:spcAft>
                <a:spcPts val="0"/>
              </a:spcAft>
              <a:buClr>
                <a:srgbClr val="114454"/>
              </a:buClr>
              <a:buSzPts val="1800"/>
              <a:buFont typeface="Nixie One"/>
              <a:buChar char="●"/>
              <a:defRPr sz="1800" b="0" i="0" u="none" strike="noStrike" cap="none">
                <a:solidFill>
                  <a:srgbClr val="114454"/>
                </a:solidFill>
                <a:latin typeface="Nixie One"/>
                <a:ea typeface="Nixie One"/>
                <a:cs typeface="Nixie One"/>
                <a:sym typeface="Nixie One"/>
              </a:defRPr>
            </a:lvl7pPr>
            <a:lvl8pPr marL="3657600" marR="0" lvl="7" indent="-342900" algn="l" rtl="0">
              <a:lnSpc>
                <a:spcPct val="100000"/>
              </a:lnSpc>
              <a:spcBef>
                <a:spcPts val="0"/>
              </a:spcBef>
              <a:spcAft>
                <a:spcPts val="0"/>
              </a:spcAft>
              <a:buClr>
                <a:srgbClr val="114454"/>
              </a:buClr>
              <a:buSzPts val="1800"/>
              <a:buFont typeface="Nixie One"/>
              <a:buChar char="○"/>
              <a:defRPr sz="1800" b="0" i="0" u="none" strike="noStrike" cap="none">
                <a:solidFill>
                  <a:srgbClr val="114454"/>
                </a:solidFill>
                <a:latin typeface="Nixie One"/>
                <a:ea typeface="Nixie One"/>
                <a:cs typeface="Nixie One"/>
                <a:sym typeface="Nixie One"/>
              </a:defRPr>
            </a:lvl8pPr>
            <a:lvl9pPr marL="4114800" marR="0" lvl="8" indent="-342900" algn="l" rtl="0">
              <a:lnSpc>
                <a:spcPct val="100000"/>
              </a:lnSpc>
              <a:spcBef>
                <a:spcPts val="0"/>
              </a:spcBef>
              <a:spcAft>
                <a:spcPts val="0"/>
              </a:spcAft>
              <a:buClr>
                <a:srgbClr val="114454"/>
              </a:buClr>
              <a:buSzPts val="1800"/>
              <a:buFont typeface="Nixie One"/>
              <a:buChar char="■"/>
              <a:defRPr sz="1800" b="0" i="0" u="none" strike="noStrike" cap="none">
                <a:solidFill>
                  <a:srgbClr val="114454"/>
                </a:solidFill>
                <a:latin typeface="Nixie One"/>
                <a:ea typeface="Nixie One"/>
                <a:cs typeface="Nixie One"/>
                <a:sym typeface="Nixie One"/>
              </a:defRPr>
            </a:lvl9pPr>
          </a:lstStyle>
          <a:p>
            <a:pPr marL="152396" indent="0" algn="just" fontAlgn="base">
              <a:lnSpc>
                <a:spcPct val="120000"/>
              </a:lnSpc>
              <a:spcBef>
                <a:spcPts val="800"/>
              </a:spcBef>
              <a:buNone/>
            </a:pPr>
            <a:r>
              <a:rPr lang="en-US" sz="3200" b="1" dirty="0">
                <a:latin typeface="Times New Roman" panose="02020603050405020304" pitchFamily="18" charset="0"/>
                <a:cs typeface="Times New Roman" panose="02020603050405020304" pitchFamily="18" charset="0"/>
              </a:rPr>
              <a:t>Investment orientation</a:t>
            </a:r>
          </a:p>
          <a:p>
            <a:pPr marL="152396" indent="0" algn="just" fontAlgn="base">
              <a:lnSpc>
                <a:spcPct val="120000"/>
              </a:lnSpc>
              <a:spcBef>
                <a:spcPts val="0"/>
              </a:spcBef>
              <a:buNone/>
            </a:pPr>
            <a:r>
              <a:rPr lang="en-US" sz="1400" dirty="0">
                <a:latin typeface="Times New Roman" panose="02020603050405020304" pitchFamily="18" charset="0"/>
                <a:cs typeface="Times New Roman" panose="02020603050405020304" pitchFamily="18" charset="0"/>
              </a:rPr>
              <a:t>In next 5 years, An </a:t>
            </a:r>
            <a:r>
              <a:rPr lang="en-US" sz="1400" dirty="0" err="1">
                <a:latin typeface="Times New Roman" panose="02020603050405020304" pitchFamily="18" charset="0"/>
                <a:cs typeface="Times New Roman" panose="02020603050405020304" pitchFamily="18" charset="0"/>
              </a:rPr>
              <a:t>Giang</a:t>
            </a:r>
            <a:r>
              <a:rPr lang="en-US" sz="1400" dirty="0">
                <a:latin typeface="Times New Roman" panose="02020603050405020304" pitchFamily="18" charset="0"/>
                <a:cs typeface="Times New Roman" panose="02020603050405020304" pitchFamily="18" charset="0"/>
              </a:rPr>
              <a:t> province identifies two important areas as:</a:t>
            </a:r>
          </a:p>
          <a:p>
            <a:pPr marL="152396" indent="0" algn="just" fontAlgn="base">
              <a:lnSpc>
                <a:spcPct val="120000"/>
              </a:lnSpc>
              <a:spcBef>
                <a:spcPts val="0"/>
              </a:spcBef>
              <a:buNone/>
            </a:pPr>
            <a:r>
              <a:rPr lang="en-US" sz="1400" dirty="0">
                <a:latin typeface="Times New Roman" panose="02020603050405020304" pitchFamily="18" charset="0"/>
                <a:cs typeface="Times New Roman" panose="02020603050405020304" pitchFamily="18" charset="0"/>
              </a:rPr>
              <a:t>- Key infrastructure Investment at industrial clusters, agricultural production infrastructure, transport infrastructure, urban infrastructure.</a:t>
            </a:r>
          </a:p>
          <a:p>
            <a:pPr marL="152396" indent="0" algn="just" fontAlgn="base">
              <a:lnSpc>
                <a:spcPct val="120000"/>
              </a:lnSpc>
              <a:spcBef>
                <a:spcPts val="0"/>
              </a:spcBef>
              <a:buNone/>
            </a:pPr>
            <a:r>
              <a:rPr lang="en-US" sz="1400" dirty="0">
                <a:latin typeface="Times New Roman" panose="02020603050405020304" pitchFamily="18" charset="0"/>
                <a:cs typeface="Times New Roman" panose="02020603050405020304" pitchFamily="18" charset="0"/>
              </a:rPr>
              <a:t>- Focus on agricultural development with high technology application on basis of encouraging to rearrangement of cultivated land on that basis form specialized farming areas in association with interests of investors and farmers.</a:t>
            </a:r>
          </a:p>
          <a:p>
            <a:pPr marL="0" indent="0" algn="just">
              <a:buNone/>
            </a:pPr>
            <a:endParaRPr lang="vi-VN" sz="1400" b="1" dirty="0">
              <a:latin typeface="Times New Roman" panose="02020603050405020304" pitchFamily="18" charset="0"/>
              <a:cs typeface="Times New Roman" panose="02020603050405020304" pitchFamily="18" charset="0"/>
            </a:endParaRPr>
          </a:p>
        </p:txBody>
      </p:sp>
      <p:sp>
        <p:nvSpPr>
          <p:cNvPr id="24" name="Google Shape;382;p31"/>
          <p:cNvSpPr txBox="1">
            <a:spLocks noGrp="1"/>
          </p:cNvSpPr>
          <p:nvPr>
            <p:ph type="body" idx="1"/>
          </p:nvPr>
        </p:nvSpPr>
        <p:spPr>
          <a:xfrm>
            <a:off x="3969538" y="1867584"/>
            <a:ext cx="3924249" cy="2480021"/>
          </a:xfrm>
          <a:prstGeom prst="rect">
            <a:avLst/>
          </a:prstGeom>
        </p:spPr>
        <p:txBody>
          <a:bodyPr spcFirstLastPara="1" vert="horz" wrap="square" lIns="121900" tIns="121900" rIns="121900" bIns="121900" rtlCol="0" anchor="t" anchorCtr="0">
            <a:noAutofit/>
          </a:bodyPr>
          <a:lstStyle/>
          <a:p>
            <a:pPr marL="0" indent="0" algn="just" fontAlgn="base">
              <a:buNone/>
            </a:pPr>
            <a:r>
              <a:rPr lang="en-US" sz="3200" b="1" dirty="0">
                <a:solidFill>
                  <a:srgbClr val="114454"/>
                </a:solidFill>
                <a:latin typeface="Times New Roman" panose="02020603050405020304" pitchFamily="18" charset="0"/>
                <a:cs typeface="Times New Roman" panose="02020603050405020304" pitchFamily="18" charset="0"/>
              </a:rPr>
              <a:t>Economy</a:t>
            </a:r>
          </a:p>
          <a:p>
            <a:pPr marL="0" indent="0" algn="just" fontAlgn="base">
              <a:lnSpc>
                <a:spcPct val="120000"/>
              </a:lnSpc>
              <a:spcBef>
                <a:spcPts val="0"/>
              </a:spcBef>
              <a:buNone/>
            </a:pPr>
            <a:r>
              <a:rPr lang="en-US" sz="1400" dirty="0">
                <a:solidFill>
                  <a:srgbClr val="114454"/>
                </a:solidFill>
                <a:latin typeface="Times New Roman" panose="02020603050405020304" pitchFamily="18" charset="0"/>
                <a:cs typeface="Times New Roman" panose="02020603050405020304" pitchFamily="18" charset="0"/>
              </a:rPr>
              <a:t>- GRDP growth rate (constant 2010 prices): 5.45%</a:t>
            </a:r>
          </a:p>
          <a:p>
            <a:pPr marL="0" indent="0" algn="just" fontAlgn="base">
              <a:lnSpc>
                <a:spcPct val="120000"/>
              </a:lnSpc>
              <a:spcBef>
                <a:spcPts val="0"/>
              </a:spcBef>
              <a:buNone/>
            </a:pPr>
            <a:r>
              <a:rPr lang="en-US" sz="1400" dirty="0">
                <a:solidFill>
                  <a:srgbClr val="114454"/>
                </a:solidFill>
                <a:latin typeface="Times New Roman" panose="02020603050405020304" pitchFamily="18" charset="0"/>
                <a:cs typeface="Times New Roman" panose="02020603050405020304" pitchFamily="18" charset="0"/>
              </a:rPr>
              <a:t>- Total product per capita: 46 million VND</a:t>
            </a:r>
          </a:p>
          <a:p>
            <a:pPr marL="0" indent="0" algn="just" fontAlgn="base">
              <a:lnSpc>
                <a:spcPct val="120000"/>
              </a:lnSpc>
              <a:spcBef>
                <a:spcPts val="0"/>
              </a:spcBef>
              <a:buNone/>
            </a:pPr>
            <a:r>
              <a:rPr lang="en-US" sz="1400" dirty="0">
                <a:solidFill>
                  <a:srgbClr val="114454"/>
                </a:solidFill>
                <a:latin typeface="Times New Roman" panose="02020603050405020304" pitchFamily="18" charset="0"/>
                <a:cs typeface="Times New Roman" panose="02020603050405020304" pitchFamily="18" charset="0"/>
              </a:rPr>
              <a:t>- Export: 930 million USD / Import: 166 million USD</a:t>
            </a:r>
          </a:p>
          <a:p>
            <a:pPr marL="0" indent="0" algn="just" fontAlgn="base">
              <a:lnSpc>
                <a:spcPct val="120000"/>
              </a:lnSpc>
              <a:spcBef>
                <a:spcPts val="0"/>
              </a:spcBef>
              <a:buNone/>
            </a:pPr>
            <a:r>
              <a:rPr lang="en-US" sz="1400" dirty="0">
                <a:solidFill>
                  <a:srgbClr val="114454"/>
                </a:solidFill>
                <a:latin typeface="Times New Roman" panose="02020603050405020304" pitchFamily="18" charset="0"/>
                <a:cs typeface="Times New Roman" panose="02020603050405020304" pitchFamily="18" charset="0"/>
              </a:rPr>
              <a:t>- Total foreign investment: 38 valid foreign direct investment projects with registered capital of nearly 273 million USD</a:t>
            </a:r>
            <a:endParaRPr lang="en-US" sz="1333" spc="-53" dirty="0">
              <a:solidFill>
                <a:srgbClr val="114454"/>
              </a:solidFill>
              <a:latin typeface="Times New Roman" panose="02020603050405020304" pitchFamily="18" charset="0"/>
              <a:cs typeface="Times New Roman" panose="02020603050405020304" pitchFamily="18" charset="0"/>
            </a:endParaRPr>
          </a:p>
          <a:p>
            <a:pPr marL="0" indent="0" algn="just" fontAlgn="base">
              <a:buNone/>
            </a:pPr>
            <a:endParaRPr lang="en-US" sz="1333" kern="100" dirty="0">
              <a:solidFill>
                <a:srgbClr val="114454"/>
              </a:solidFill>
              <a:latin typeface="Times New Roman" panose="02020603050405020304" pitchFamily="18" charset="0"/>
              <a:ea typeface="Malgun Gothic" panose="020B0503020000020004" pitchFamily="34" charset="-127"/>
              <a:cs typeface="Times New Roman" panose="02020603050405020304" pitchFamily="18" charset="0"/>
            </a:endParaRPr>
          </a:p>
        </p:txBody>
      </p:sp>
      <p:sp>
        <p:nvSpPr>
          <p:cNvPr id="25" name="Google Shape;382;p31"/>
          <p:cNvSpPr txBox="1">
            <a:spLocks noGrp="1"/>
          </p:cNvSpPr>
          <p:nvPr>
            <p:ph type="body" idx="1"/>
          </p:nvPr>
        </p:nvSpPr>
        <p:spPr>
          <a:xfrm>
            <a:off x="397533" y="4490201"/>
            <a:ext cx="3911667" cy="2419885"/>
          </a:xfrm>
          <a:prstGeom prst="rect">
            <a:avLst/>
          </a:prstGeom>
        </p:spPr>
        <p:txBody>
          <a:bodyPr spcFirstLastPara="1" vert="horz" wrap="square" lIns="121900" tIns="121900" rIns="121900" bIns="121900" rtlCol="0" anchor="t" anchorCtr="0">
            <a:noAutofit/>
          </a:bodyPr>
          <a:lstStyle/>
          <a:p>
            <a:pPr marL="0" indent="0">
              <a:buNone/>
            </a:pPr>
            <a:r>
              <a:rPr lang="en-US" sz="3200" b="1" dirty="0">
                <a:solidFill>
                  <a:srgbClr val="114454"/>
                </a:solidFill>
                <a:latin typeface="Times New Roman" panose="02020603050405020304" pitchFamily="18" charset="0"/>
                <a:cs typeface="Times New Roman" panose="02020603050405020304" pitchFamily="18" charset="0"/>
              </a:rPr>
              <a:t>The economic structure</a:t>
            </a:r>
            <a:endParaRPr sz="3200" b="1" dirty="0">
              <a:solidFill>
                <a:srgbClr val="114454"/>
              </a:solidFill>
              <a:latin typeface="Times New Roman" panose="02020603050405020304" pitchFamily="18" charset="0"/>
              <a:cs typeface="Times New Roman" panose="02020603050405020304" pitchFamily="18" charset="0"/>
            </a:endParaRPr>
          </a:p>
          <a:p>
            <a:pPr marL="152396" indent="0" algn="just" fontAlgn="base">
              <a:lnSpc>
                <a:spcPct val="120000"/>
              </a:lnSpc>
              <a:spcBef>
                <a:spcPts val="0"/>
              </a:spcBef>
              <a:buNone/>
            </a:pPr>
            <a:r>
              <a:rPr lang="en-US" sz="1400" dirty="0">
                <a:solidFill>
                  <a:srgbClr val="114454"/>
                </a:solidFill>
              </a:rPr>
              <a:t>+ Agriculture, forestry and fisheries: 32.86%</a:t>
            </a:r>
          </a:p>
          <a:p>
            <a:pPr marL="152396" indent="0" algn="just" fontAlgn="base">
              <a:lnSpc>
                <a:spcPct val="120000"/>
              </a:lnSpc>
              <a:spcBef>
                <a:spcPts val="0"/>
              </a:spcBef>
              <a:buNone/>
            </a:pPr>
            <a:r>
              <a:rPr lang="en-US" sz="1400" dirty="0">
                <a:solidFill>
                  <a:srgbClr val="114454"/>
                </a:solidFill>
              </a:rPr>
              <a:t>+ Industry and Construction sector: 14.40%</a:t>
            </a:r>
          </a:p>
          <a:p>
            <a:pPr marL="152396" indent="0" algn="just" fontAlgn="base">
              <a:lnSpc>
                <a:spcPct val="120000"/>
              </a:lnSpc>
              <a:spcBef>
                <a:spcPts val="0"/>
              </a:spcBef>
              <a:buNone/>
            </a:pPr>
            <a:r>
              <a:rPr lang="en-US" sz="1400" dirty="0">
                <a:solidFill>
                  <a:srgbClr val="114454"/>
                </a:solidFill>
              </a:rPr>
              <a:t>+ Service area: 49.09%</a:t>
            </a:r>
          </a:p>
          <a:p>
            <a:pPr marL="152396" indent="0" algn="just" fontAlgn="base">
              <a:lnSpc>
                <a:spcPct val="120000"/>
              </a:lnSpc>
              <a:spcBef>
                <a:spcPts val="0"/>
              </a:spcBef>
              <a:buNone/>
            </a:pPr>
            <a:r>
              <a:rPr lang="en-US" sz="1400" dirty="0">
                <a:solidFill>
                  <a:srgbClr val="114454"/>
                </a:solidFill>
              </a:rPr>
              <a:t>+ Product tax minus policy subsidies: 3.65%</a:t>
            </a:r>
            <a:endParaRPr lang="en-US" sz="1400" kern="100" dirty="0">
              <a:solidFill>
                <a:srgbClr val="114454"/>
              </a:solidFill>
              <a:latin typeface="Times New Roman" panose="02020603050405020304" pitchFamily="18" charset="0"/>
              <a:ea typeface="Malgun Gothic" panose="020B0503020000020004" pitchFamily="34" charset="-127"/>
              <a:cs typeface="Times New Roman" panose="02020603050405020304" pitchFamily="18"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58082" y="368606"/>
            <a:ext cx="2433918" cy="1825438"/>
          </a:xfrm>
          <a:prstGeom prst="hexagon">
            <a:avLst/>
          </a:prstGeom>
        </p:spPr>
      </p:pic>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9758082" y="2349824"/>
            <a:ext cx="2433918" cy="1865635"/>
          </a:xfrm>
          <a:prstGeom prst="hexagon">
            <a:avLst/>
          </a:prstGeom>
          <a:noFill/>
          <a:extLst>
            <a:ext uri="{909E8E84-426E-40DD-AFC4-6F175D3DCCD1}">
              <a14:hiddenFill xmlns:a14="http://schemas.microsoft.com/office/drawing/2010/main">
                <a:solidFill>
                  <a:srgbClr val="FFFFFF"/>
                </a:solidFill>
              </a14:hiddenFill>
            </a:ext>
          </a:extLst>
        </p:spPr>
      </p:pic>
      <p:pic>
        <p:nvPicPr>
          <p:cNvPr id="2054" name="Picture 6" descr="An Giang: Thăm lại làng bè"/>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58082" y="4371239"/>
            <a:ext cx="2433918" cy="2062461"/>
          </a:xfrm>
          <a:prstGeom prst="hexagon">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89027" y="1342740"/>
            <a:ext cx="2433918" cy="1898585"/>
          </a:xfrm>
          <a:prstGeom prst="hexagon">
            <a:avLst/>
          </a:prstGeom>
        </p:spPr>
      </p:pic>
    </p:spTree>
    <p:extLst>
      <p:ext uri="{BB962C8B-B14F-4D97-AF65-F5344CB8AC3E}">
        <p14:creationId xmlns:p14="http://schemas.microsoft.com/office/powerpoint/2010/main" val="3761771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31"/>
          <p:cNvSpPr txBox="1">
            <a:spLocks noGrp="1"/>
          </p:cNvSpPr>
          <p:nvPr>
            <p:ph type="title"/>
          </p:nvPr>
        </p:nvSpPr>
        <p:spPr>
          <a:xfrm>
            <a:off x="1324830" y="707633"/>
            <a:ext cx="4916311" cy="1371600"/>
          </a:xfrm>
          <a:prstGeom prst="rect">
            <a:avLst/>
          </a:prstGeom>
        </p:spPr>
        <p:txBody>
          <a:bodyPr spcFirstLastPara="1" vert="horz" wrap="square" lIns="121900" tIns="121900" rIns="121900" bIns="121900" rtlCol="0" anchor="ctr" anchorCtr="0">
            <a:noAutofit/>
          </a:bodyPr>
          <a:lstStyle/>
          <a:p>
            <a:r>
              <a:rPr lang="en-US" sz="2667" b="1" dirty="0">
                <a:solidFill>
                  <a:schemeClr val="bg1"/>
                </a:solidFill>
                <a:latin typeface="Roboto Slab" panose="020B0604020202020204" charset="0"/>
                <a:ea typeface="Roboto Slab" panose="020B0604020202020204" charset="0"/>
              </a:rPr>
              <a:t>INDUSTRY</a:t>
            </a:r>
            <a:endParaRPr sz="2667" b="1" dirty="0">
              <a:solidFill>
                <a:schemeClr val="bg1"/>
              </a:solidFill>
              <a:latin typeface="Roboto Slab" panose="020B0604020202020204" charset="0"/>
              <a:ea typeface="Roboto Slab" panose="020B0604020202020204" charset="0"/>
            </a:endParaRPr>
          </a:p>
        </p:txBody>
      </p:sp>
      <p:sp>
        <p:nvSpPr>
          <p:cNvPr id="395" name="Google Shape;395;p31"/>
          <p:cNvSpPr txBox="1">
            <a:spLocks noGrp="1"/>
          </p:cNvSpPr>
          <p:nvPr>
            <p:ph type="sldNum" idx="12"/>
          </p:nvPr>
        </p:nvSpPr>
        <p:spPr>
          <a:xfrm>
            <a:off x="-68067" y="6425867"/>
            <a:ext cx="465600" cy="432000"/>
          </a:xfrm>
          <a:prstGeom prst="rect">
            <a:avLst/>
          </a:prstGeom>
        </p:spPr>
        <p:txBody>
          <a:bodyPr spcFirstLastPara="1" vert="horz" wrap="square" lIns="121900" tIns="121900" rIns="121900" bIns="121900" rtlCol="0" anchor="t" anchorCtr="0">
            <a:noAutofit/>
          </a:bodyPr>
          <a:lstStyle/>
          <a:p>
            <a:fld id="{00000000-1234-1234-1234-123412341234}" type="slidenum">
              <a:rPr lang="en"/>
              <a:pPr/>
              <a:t>2</a:t>
            </a:fld>
            <a:endParaRPr/>
          </a:p>
        </p:txBody>
      </p:sp>
      <p:grpSp>
        <p:nvGrpSpPr>
          <p:cNvPr id="29" name="Google Shape;373;p30"/>
          <p:cNvGrpSpPr/>
          <p:nvPr/>
        </p:nvGrpSpPr>
        <p:grpSpPr>
          <a:xfrm>
            <a:off x="372297" y="1136437"/>
            <a:ext cx="680651" cy="574752"/>
            <a:chOff x="5247525" y="3007275"/>
            <a:chExt cx="517575" cy="384825"/>
          </a:xfrm>
        </p:grpSpPr>
        <p:sp>
          <p:nvSpPr>
            <p:cNvPr id="30" name="Google Shape;374;p30"/>
            <p:cNvSpPr/>
            <p:nvPr/>
          </p:nvSpPr>
          <p:spPr>
            <a:xfrm>
              <a:off x="5247525" y="3007275"/>
              <a:ext cx="348900" cy="348900"/>
            </a:xfrm>
            <a:custGeom>
              <a:avLst/>
              <a:gdLst/>
              <a:ahLst/>
              <a:cxnLst/>
              <a:rect l="l" t="t" r="r" b="b"/>
              <a:pathLst>
                <a:path w="13956" h="13956" fill="none" extrusionOk="0">
                  <a:moveTo>
                    <a:pt x="13323" y="5772"/>
                  </a:moveTo>
                  <a:lnTo>
                    <a:pt x="11861" y="5626"/>
                  </a:lnTo>
                  <a:lnTo>
                    <a:pt x="11861" y="5626"/>
                  </a:lnTo>
                  <a:lnTo>
                    <a:pt x="11788" y="5334"/>
                  </a:lnTo>
                  <a:lnTo>
                    <a:pt x="11667" y="5042"/>
                  </a:lnTo>
                  <a:lnTo>
                    <a:pt x="11545" y="4750"/>
                  </a:lnTo>
                  <a:lnTo>
                    <a:pt x="11399" y="4482"/>
                  </a:lnTo>
                  <a:lnTo>
                    <a:pt x="12300" y="3337"/>
                  </a:lnTo>
                  <a:lnTo>
                    <a:pt x="12300" y="3337"/>
                  </a:lnTo>
                  <a:lnTo>
                    <a:pt x="12373" y="3240"/>
                  </a:lnTo>
                  <a:lnTo>
                    <a:pt x="12422" y="3118"/>
                  </a:lnTo>
                  <a:lnTo>
                    <a:pt x="12446" y="2996"/>
                  </a:lnTo>
                  <a:lnTo>
                    <a:pt x="12446" y="2850"/>
                  </a:lnTo>
                  <a:lnTo>
                    <a:pt x="12422" y="2728"/>
                  </a:lnTo>
                  <a:lnTo>
                    <a:pt x="12397" y="2606"/>
                  </a:lnTo>
                  <a:lnTo>
                    <a:pt x="12324" y="2485"/>
                  </a:lnTo>
                  <a:lnTo>
                    <a:pt x="12251" y="2387"/>
                  </a:lnTo>
                  <a:lnTo>
                    <a:pt x="11569" y="1705"/>
                  </a:lnTo>
                  <a:lnTo>
                    <a:pt x="11569" y="1705"/>
                  </a:lnTo>
                  <a:lnTo>
                    <a:pt x="11472" y="1632"/>
                  </a:lnTo>
                  <a:lnTo>
                    <a:pt x="11350" y="1559"/>
                  </a:lnTo>
                  <a:lnTo>
                    <a:pt x="11228" y="1510"/>
                  </a:lnTo>
                  <a:lnTo>
                    <a:pt x="11106" y="1510"/>
                  </a:lnTo>
                  <a:lnTo>
                    <a:pt x="10960" y="1510"/>
                  </a:lnTo>
                  <a:lnTo>
                    <a:pt x="10838" y="1535"/>
                  </a:lnTo>
                  <a:lnTo>
                    <a:pt x="10717" y="1583"/>
                  </a:lnTo>
                  <a:lnTo>
                    <a:pt x="10619" y="1656"/>
                  </a:lnTo>
                  <a:lnTo>
                    <a:pt x="9475" y="2558"/>
                  </a:lnTo>
                  <a:lnTo>
                    <a:pt x="9475" y="2558"/>
                  </a:lnTo>
                  <a:lnTo>
                    <a:pt x="9207" y="2411"/>
                  </a:lnTo>
                  <a:lnTo>
                    <a:pt x="8914" y="2290"/>
                  </a:lnTo>
                  <a:lnTo>
                    <a:pt x="8622" y="2168"/>
                  </a:lnTo>
                  <a:lnTo>
                    <a:pt x="8330" y="2070"/>
                  </a:lnTo>
                  <a:lnTo>
                    <a:pt x="8159" y="634"/>
                  </a:lnTo>
                  <a:lnTo>
                    <a:pt x="8159" y="634"/>
                  </a:lnTo>
                  <a:lnTo>
                    <a:pt x="8135" y="512"/>
                  </a:lnTo>
                  <a:lnTo>
                    <a:pt x="8086" y="390"/>
                  </a:lnTo>
                  <a:lnTo>
                    <a:pt x="8013" y="293"/>
                  </a:lnTo>
                  <a:lnTo>
                    <a:pt x="7940" y="195"/>
                  </a:lnTo>
                  <a:lnTo>
                    <a:pt x="7818" y="122"/>
                  </a:lnTo>
                  <a:lnTo>
                    <a:pt x="7721" y="49"/>
                  </a:lnTo>
                  <a:lnTo>
                    <a:pt x="7575" y="25"/>
                  </a:lnTo>
                  <a:lnTo>
                    <a:pt x="7453" y="0"/>
                  </a:lnTo>
                  <a:lnTo>
                    <a:pt x="6479" y="0"/>
                  </a:lnTo>
                  <a:lnTo>
                    <a:pt x="6479" y="0"/>
                  </a:lnTo>
                  <a:lnTo>
                    <a:pt x="6357" y="25"/>
                  </a:lnTo>
                  <a:lnTo>
                    <a:pt x="6235" y="49"/>
                  </a:lnTo>
                  <a:lnTo>
                    <a:pt x="6114" y="122"/>
                  </a:lnTo>
                  <a:lnTo>
                    <a:pt x="6016" y="195"/>
                  </a:lnTo>
                  <a:lnTo>
                    <a:pt x="5919" y="293"/>
                  </a:lnTo>
                  <a:lnTo>
                    <a:pt x="5846" y="390"/>
                  </a:lnTo>
                  <a:lnTo>
                    <a:pt x="5797" y="512"/>
                  </a:lnTo>
                  <a:lnTo>
                    <a:pt x="5773" y="634"/>
                  </a:lnTo>
                  <a:lnTo>
                    <a:pt x="5602" y="2070"/>
                  </a:lnTo>
                  <a:lnTo>
                    <a:pt x="5602" y="2070"/>
                  </a:lnTo>
                  <a:lnTo>
                    <a:pt x="5310" y="2168"/>
                  </a:lnTo>
                  <a:lnTo>
                    <a:pt x="5018" y="2290"/>
                  </a:lnTo>
                  <a:lnTo>
                    <a:pt x="4750" y="2411"/>
                  </a:lnTo>
                  <a:lnTo>
                    <a:pt x="4482" y="2558"/>
                  </a:lnTo>
                  <a:lnTo>
                    <a:pt x="3337" y="1656"/>
                  </a:lnTo>
                  <a:lnTo>
                    <a:pt x="3337" y="1656"/>
                  </a:lnTo>
                  <a:lnTo>
                    <a:pt x="3215" y="1583"/>
                  </a:lnTo>
                  <a:lnTo>
                    <a:pt x="3094" y="1535"/>
                  </a:lnTo>
                  <a:lnTo>
                    <a:pt x="2972" y="1510"/>
                  </a:lnTo>
                  <a:lnTo>
                    <a:pt x="2850" y="1510"/>
                  </a:lnTo>
                  <a:lnTo>
                    <a:pt x="2728" y="1510"/>
                  </a:lnTo>
                  <a:lnTo>
                    <a:pt x="2582" y="1559"/>
                  </a:lnTo>
                  <a:lnTo>
                    <a:pt x="2485" y="1632"/>
                  </a:lnTo>
                  <a:lnTo>
                    <a:pt x="2387" y="1705"/>
                  </a:lnTo>
                  <a:lnTo>
                    <a:pt x="1705" y="2387"/>
                  </a:lnTo>
                  <a:lnTo>
                    <a:pt x="1705" y="2387"/>
                  </a:lnTo>
                  <a:lnTo>
                    <a:pt x="1608" y="2485"/>
                  </a:lnTo>
                  <a:lnTo>
                    <a:pt x="1559" y="2606"/>
                  </a:lnTo>
                  <a:lnTo>
                    <a:pt x="1511" y="2728"/>
                  </a:lnTo>
                  <a:lnTo>
                    <a:pt x="1486" y="2850"/>
                  </a:lnTo>
                  <a:lnTo>
                    <a:pt x="1486" y="2996"/>
                  </a:lnTo>
                  <a:lnTo>
                    <a:pt x="1511" y="3118"/>
                  </a:lnTo>
                  <a:lnTo>
                    <a:pt x="1559" y="3240"/>
                  </a:lnTo>
                  <a:lnTo>
                    <a:pt x="1632" y="3337"/>
                  </a:lnTo>
                  <a:lnTo>
                    <a:pt x="2533" y="4482"/>
                  </a:lnTo>
                  <a:lnTo>
                    <a:pt x="2533" y="4482"/>
                  </a:lnTo>
                  <a:lnTo>
                    <a:pt x="2387" y="4750"/>
                  </a:lnTo>
                  <a:lnTo>
                    <a:pt x="2266" y="5042"/>
                  </a:lnTo>
                  <a:lnTo>
                    <a:pt x="2168" y="5334"/>
                  </a:lnTo>
                  <a:lnTo>
                    <a:pt x="2071" y="5626"/>
                  </a:lnTo>
                  <a:lnTo>
                    <a:pt x="634" y="5772"/>
                  </a:lnTo>
                  <a:lnTo>
                    <a:pt x="634" y="5772"/>
                  </a:lnTo>
                  <a:lnTo>
                    <a:pt x="512" y="5821"/>
                  </a:lnTo>
                  <a:lnTo>
                    <a:pt x="390" y="5870"/>
                  </a:lnTo>
                  <a:lnTo>
                    <a:pt x="268" y="5943"/>
                  </a:lnTo>
                  <a:lnTo>
                    <a:pt x="171" y="6016"/>
                  </a:lnTo>
                  <a:lnTo>
                    <a:pt x="98" y="6138"/>
                  </a:lnTo>
                  <a:lnTo>
                    <a:pt x="49" y="6235"/>
                  </a:lnTo>
                  <a:lnTo>
                    <a:pt x="1" y="6381"/>
                  </a:lnTo>
                  <a:lnTo>
                    <a:pt x="1" y="6503"/>
                  </a:lnTo>
                  <a:lnTo>
                    <a:pt x="1" y="7453"/>
                  </a:lnTo>
                  <a:lnTo>
                    <a:pt x="1" y="7453"/>
                  </a:lnTo>
                  <a:lnTo>
                    <a:pt x="1" y="7599"/>
                  </a:lnTo>
                  <a:lnTo>
                    <a:pt x="49" y="7721"/>
                  </a:lnTo>
                  <a:lnTo>
                    <a:pt x="98" y="7843"/>
                  </a:lnTo>
                  <a:lnTo>
                    <a:pt x="171" y="7940"/>
                  </a:lnTo>
                  <a:lnTo>
                    <a:pt x="268" y="8037"/>
                  </a:lnTo>
                  <a:lnTo>
                    <a:pt x="390" y="8111"/>
                  </a:lnTo>
                  <a:lnTo>
                    <a:pt x="512" y="8159"/>
                  </a:lnTo>
                  <a:lnTo>
                    <a:pt x="634" y="8184"/>
                  </a:lnTo>
                  <a:lnTo>
                    <a:pt x="2071" y="8354"/>
                  </a:lnTo>
                  <a:lnTo>
                    <a:pt x="2071" y="8354"/>
                  </a:lnTo>
                  <a:lnTo>
                    <a:pt x="2168" y="8646"/>
                  </a:lnTo>
                  <a:lnTo>
                    <a:pt x="2266" y="8914"/>
                  </a:lnTo>
                  <a:lnTo>
                    <a:pt x="2387" y="9206"/>
                  </a:lnTo>
                  <a:lnTo>
                    <a:pt x="2533" y="9474"/>
                  </a:lnTo>
                  <a:lnTo>
                    <a:pt x="1632" y="10619"/>
                  </a:lnTo>
                  <a:lnTo>
                    <a:pt x="1632" y="10619"/>
                  </a:lnTo>
                  <a:lnTo>
                    <a:pt x="1559" y="10741"/>
                  </a:lnTo>
                  <a:lnTo>
                    <a:pt x="1511" y="10863"/>
                  </a:lnTo>
                  <a:lnTo>
                    <a:pt x="1486" y="10984"/>
                  </a:lnTo>
                  <a:lnTo>
                    <a:pt x="1486" y="11106"/>
                  </a:lnTo>
                  <a:lnTo>
                    <a:pt x="1511" y="11228"/>
                  </a:lnTo>
                  <a:lnTo>
                    <a:pt x="1559" y="11350"/>
                  </a:lnTo>
                  <a:lnTo>
                    <a:pt x="1608" y="11472"/>
                  </a:lnTo>
                  <a:lnTo>
                    <a:pt x="1705" y="11569"/>
                  </a:lnTo>
                  <a:lnTo>
                    <a:pt x="2387" y="12251"/>
                  </a:lnTo>
                  <a:lnTo>
                    <a:pt x="2387" y="12251"/>
                  </a:lnTo>
                  <a:lnTo>
                    <a:pt x="2485" y="12348"/>
                  </a:lnTo>
                  <a:lnTo>
                    <a:pt x="2582" y="12397"/>
                  </a:lnTo>
                  <a:lnTo>
                    <a:pt x="2728" y="12446"/>
                  </a:lnTo>
                  <a:lnTo>
                    <a:pt x="2850" y="12470"/>
                  </a:lnTo>
                  <a:lnTo>
                    <a:pt x="2972" y="12470"/>
                  </a:lnTo>
                  <a:lnTo>
                    <a:pt x="3094" y="12421"/>
                  </a:lnTo>
                  <a:lnTo>
                    <a:pt x="3215" y="12373"/>
                  </a:lnTo>
                  <a:lnTo>
                    <a:pt x="3337" y="12324"/>
                  </a:lnTo>
                  <a:lnTo>
                    <a:pt x="4482" y="11423"/>
                  </a:lnTo>
                  <a:lnTo>
                    <a:pt x="4482" y="11423"/>
                  </a:lnTo>
                  <a:lnTo>
                    <a:pt x="4750" y="11545"/>
                  </a:lnTo>
                  <a:lnTo>
                    <a:pt x="5018" y="11691"/>
                  </a:lnTo>
                  <a:lnTo>
                    <a:pt x="5310" y="11788"/>
                  </a:lnTo>
                  <a:lnTo>
                    <a:pt x="5602" y="11886"/>
                  </a:lnTo>
                  <a:lnTo>
                    <a:pt x="5773" y="13322"/>
                  </a:lnTo>
                  <a:lnTo>
                    <a:pt x="5773" y="13322"/>
                  </a:lnTo>
                  <a:lnTo>
                    <a:pt x="5797" y="13444"/>
                  </a:lnTo>
                  <a:lnTo>
                    <a:pt x="5846" y="13566"/>
                  </a:lnTo>
                  <a:lnTo>
                    <a:pt x="5919" y="13688"/>
                  </a:lnTo>
                  <a:lnTo>
                    <a:pt x="6016" y="13785"/>
                  </a:lnTo>
                  <a:lnTo>
                    <a:pt x="6114" y="13858"/>
                  </a:lnTo>
                  <a:lnTo>
                    <a:pt x="6235" y="13907"/>
                  </a:lnTo>
                  <a:lnTo>
                    <a:pt x="6357" y="13956"/>
                  </a:lnTo>
                  <a:lnTo>
                    <a:pt x="6479" y="13956"/>
                  </a:lnTo>
                  <a:lnTo>
                    <a:pt x="7453" y="13956"/>
                  </a:lnTo>
                  <a:lnTo>
                    <a:pt x="7453" y="13956"/>
                  </a:lnTo>
                  <a:lnTo>
                    <a:pt x="7575" y="13956"/>
                  </a:lnTo>
                  <a:lnTo>
                    <a:pt x="7721" y="13907"/>
                  </a:lnTo>
                  <a:lnTo>
                    <a:pt x="7818" y="13858"/>
                  </a:lnTo>
                  <a:lnTo>
                    <a:pt x="7940" y="13785"/>
                  </a:lnTo>
                  <a:lnTo>
                    <a:pt x="8013" y="13688"/>
                  </a:lnTo>
                  <a:lnTo>
                    <a:pt x="8086" y="13566"/>
                  </a:lnTo>
                  <a:lnTo>
                    <a:pt x="8135" y="13444"/>
                  </a:lnTo>
                  <a:lnTo>
                    <a:pt x="8159" y="13322"/>
                  </a:lnTo>
                  <a:lnTo>
                    <a:pt x="8330" y="11886"/>
                  </a:lnTo>
                  <a:lnTo>
                    <a:pt x="8330" y="11886"/>
                  </a:lnTo>
                  <a:lnTo>
                    <a:pt x="8622" y="11788"/>
                  </a:lnTo>
                  <a:lnTo>
                    <a:pt x="8914" y="11691"/>
                  </a:lnTo>
                  <a:lnTo>
                    <a:pt x="9207" y="11545"/>
                  </a:lnTo>
                  <a:lnTo>
                    <a:pt x="9475" y="11423"/>
                  </a:lnTo>
                  <a:lnTo>
                    <a:pt x="10619" y="12324"/>
                  </a:lnTo>
                  <a:lnTo>
                    <a:pt x="10619" y="12324"/>
                  </a:lnTo>
                  <a:lnTo>
                    <a:pt x="10717" y="12373"/>
                  </a:lnTo>
                  <a:lnTo>
                    <a:pt x="10838" y="12421"/>
                  </a:lnTo>
                  <a:lnTo>
                    <a:pt x="10960" y="12470"/>
                  </a:lnTo>
                  <a:lnTo>
                    <a:pt x="11106" y="12470"/>
                  </a:lnTo>
                  <a:lnTo>
                    <a:pt x="11228" y="12446"/>
                  </a:lnTo>
                  <a:lnTo>
                    <a:pt x="11350" y="12397"/>
                  </a:lnTo>
                  <a:lnTo>
                    <a:pt x="11472" y="12348"/>
                  </a:lnTo>
                  <a:lnTo>
                    <a:pt x="11569" y="12251"/>
                  </a:lnTo>
                  <a:lnTo>
                    <a:pt x="12251" y="11569"/>
                  </a:lnTo>
                  <a:lnTo>
                    <a:pt x="12251" y="11569"/>
                  </a:lnTo>
                  <a:lnTo>
                    <a:pt x="12324" y="11472"/>
                  </a:lnTo>
                  <a:lnTo>
                    <a:pt x="12397" y="11350"/>
                  </a:lnTo>
                  <a:lnTo>
                    <a:pt x="12422" y="11228"/>
                  </a:lnTo>
                  <a:lnTo>
                    <a:pt x="12446" y="11106"/>
                  </a:lnTo>
                  <a:lnTo>
                    <a:pt x="12446" y="10984"/>
                  </a:lnTo>
                  <a:lnTo>
                    <a:pt x="12422" y="10863"/>
                  </a:lnTo>
                  <a:lnTo>
                    <a:pt x="12373" y="10741"/>
                  </a:lnTo>
                  <a:lnTo>
                    <a:pt x="12300" y="10619"/>
                  </a:lnTo>
                  <a:lnTo>
                    <a:pt x="11399" y="9474"/>
                  </a:lnTo>
                  <a:lnTo>
                    <a:pt x="11399" y="9474"/>
                  </a:lnTo>
                  <a:lnTo>
                    <a:pt x="11545" y="9206"/>
                  </a:lnTo>
                  <a:lnTo>
                    <a:pt x="11667" y="8914"/>
                  </a:lnTo>
                  <a:lnTo>
                    <a:pt x="11788" y="8646"/>
                  </a:lnTo>
                  <a:lnTo>
                    <a:pt x="11861" y="8354"/>
                  </a:lnTo>
                  <a:lnTo>
                    <a:pt x="13323" y="8184"/>
                  </a:lnTo>
                  <a:lnTo>
                    <a:pt x="13323" y="8184"/>
                  </a:lnTo>
                  <a:lnTo>
                    <a:pt x="13444" y="8159"/>
                  </a:lnTo>
                  <a:lnTo>
                    <a:pt x="13566" y="8111"/>
                  </a:lnTo>
                  <a:lnTo>
                    <a:pt x="13664" y="8037"/>
                  </a:lnTo>
                  <a:lnTo>
                    <a:pt x="13761" y="7940"/>
                  </a:lnTo>
                  <a:lnTo>
                    <a:pt x="13834" y="7843"/>
                  </a:lnTo>
                  <a:lnTo>
                    <a:pt x="13907" y="7721"/>
                  </a:lnTo>
                  <a:lnTo>
                    <a:pt x="13932" y="7599"/>
                  </a:lnTo>
                  <a:lnTo>
                    <a:pt x="13956" y="7453"/>
                  </a:lnTo>
                  <a:lnTo>
                    <a:pt x="13956" y="6503"/>
                  </a:lnTo>
                  <a:lnTo>
                    <a:pt x="13956" y="6503"/>
                  </a:lnTo>
                  <a:lnTo>
                    <a:pt x="13932" y="6381"/>
                  </a:lnTo>
                  <a:lnTo>
                    <a:pt x="13907" y="6235"/>
                  </a:lnTo>
                  <a:lnTo>
                    <a:pt x="13834" y="6138"/>
                  </a:lnTo>
                  <a:lnTo>
                    <a:pt x="13761" y="6016"/>
                  </a:lnTo>
                  <a:lnTo>
                    <a:pt x="13664" y="5943"/>
                  </a:lnTo>
                  <a:lnTo>
                    <a:pt x="13566" y="5870"/>
                  </a:lnTo>
                  <a:lnTo>
                    <a:pt x="13444" y="5821"/>
                  </a:lnTo>
                  <a:lnTo>
                    <a:pt x="13323" y="5772"/>
                  </a:lnTo>
                  <a:lnTo>
                    <a:pt x="13323" y="5772"/>
                  </a:lnTo>
                  <a:close/>
                  <a:moveTo>
                    <a:pt x="8573" y="8598"/>
                  </a:moveTo>
                  <a:lnTo>
                    <a:pt x="8573" y="8598"/>
                  </a:lnTo>
                  <a:lnTo>
                    <a:pt x="8403" y="8744"/>
                  </a:lnTo>
                  <a:lnTo>
                    <a:pt x="8232" y="8890"/>
                  </a:lnTo>
                  <a:lnTo>
                    <a:pt x="8038" y="8987"/>
                  </a:lnTo>
                  <a:lnTo>
                    <a:pt x="7818" y="9085"/>
                  </a:lnTo>
                  <a:lnTo>
                    <a:pt x="7624" y="9158"/>
                  </a:lnTo>
                  <a:lnTo>
                    <a:pt x="7404" y="9206"/>
                  </a:lnTo>
                  <a:lnTo>
                    <a:pt x="7185" y="9231"/>
                  </a:lnTo>
                  <a:lnTo>
                    <a:pt x="6966" y="9255"/>
                  </a:lnTo>
                  <a:lnTo>
                    <a:pt x="6747" y="9231"/>
                  </a:lnTo>
                  <a:lnTo>
                    <a:pt x="6528" y="9206"/>
                  </a:lnTo>
                  <a:lnTo>
                    <a:pt x="6333" y="9158"/>
                  </a:lnTo>
                  <a:lnTo>
                    <a:pt x="6114" y="9085"/>
                  </a:lnTo>
                  <a:lnTo>
                    <a:pt x="5919" y="8987"/>
                  </a:lnTo>
                  <a:lnTo>
                    <a:pt x="5724" y="8890"/>
                  </a:lnTo>
                  <a:lnTo>
                    <a:pt x="5529" y="8744"/>
                  </a:lnTo>
                  <a:lnTo>
                    <a:pt x="5359" y="8598"/>
                  </a:lnTo>
                  <a:lnTo>
                    <a:pt x="5359" y="8598"/>
                  </a:lnTo>
                  <a:lnTo>
                    <a:pt x="5212" y="8427"/>
                  </a:lnTo>
                  <a:lnTo>
                    <a:pt x="5066" y="8232"/>
                  </a:lnTo>
                  <a:lnTo>
                    <a:pt x="4969" y="8037"/>
                  </a:lnTo>
                  <a:lnTo>
                    <a:pt x="4871" y="7843"/>
                  </a:lnTo>
                  <a:lnTo>
                    <a:pt x="4798" y="7623"/>
                  </a:lnTo>
                  <a:lnTo>
                    <a:pt x="4750" y="7404"/>
                  </a:lnTo>
                  <a:lnTo>
                    <a:pt x="4701" y="7209"/>
                  </a:lnTo>
                  <a:lnTo>
                    <a:pt x="4701" y="6990"/>
                  </a:lnTo>
                  <a:lnTo>
                    <a:pt x="4701" y="6771"/>
                  </a:lnTo>
                  <a:lnTo>
                    <a:pt x="4750" y="6552"/>
                  </a:lnTo>
                  <a:lnTo>
                    <a:pt x="4798" y="6333"/>
                  </a:lnTo>
                  <a:lnTo>
                    <a:pt x="4871" y="6138"/>
                  </a:lnTo>
                  <a:lnTo>
                    <a:pt x="4969" y="5919"/>
                  </a:lnTo>
                  <a:lnTo>
                    <a:pt x="5066" y="5724"/>
                  </a:lnTo>
                  <a:lnTo>
                    <a:pt x="5212" y="5553"/>
                  </a:lnTo>
                  <a:lnTo>
                    <a:pt x="5359" y="5383"/>
                  </a:lnTo>
                  <a:lnTo>
                    <a:pt x="5359" y="5383"/>
                  </a:lnTo>
                  <a:lnTo>
                    <a:pt x="5529" y="5212"/>
                  </a:lnTo>
                  <a:lnTo>
                    <a:pt x="5724" y="5091"/>
                  </a:lnTo>
                  <a:lnTo>
                    <a:pt x="5919" y="4969"/>
                  </a:lnTo>
                  <a:lnTo>
                    <a:pt x="6114" y="4871"/>
                  </a:lnTo>
                  <a:lnTo>
                    <a:pt x="6333" y="4798"/>
                  </a:lnTo>
                  <a:lnTo>
                    <a:pt x="6528" y="4750"/>
                  </a:lnTo>
                  <a:lnTo>
                    <a:pt x="6747" y="4725"/>
                  </a:lnTo>
                  <a:lnTo>
                    <a:pt x="6966" y="4701"/>
                  </a:lnTo>
                  <a:lnTo>
                    <a:pt x="7185" y="4725"/>
                  </a:lnTo>
                  <a:lnTo>
                    <a:pt x="7404" y="4750"/>
                  </a:lnTo>
                  <a:lnTo>
                    <a:pt x="7624" y="4798"/>
                  </a:lnTo>
                  <a:lnTo>
                    <a:pt x="7818" y="4871"/>
                  </a:lnTo>
                  <a:lnTo>
                    <a:pt x="8038" y="4969"/>
                  </a:lnTo>
                  <a:lnTo>
                    <a:pt x="8232" y="5091"/>
                  </a:lnTo>
                  <a:lnTo>
                    <a:pt x="8403" y="5212"/>
                  </a:lnTo>
                  <a:lnTo>
                    <a:pt x="8573" y="5383"/>
                  </a:lnTo>
                  <a:lnTo>
                    <a:pt x="8573" y="5383"/>
                  </a:lnTo>
                  <a:lnTo>
                    <a:pt x="8744" y="5553"/>
                  </a:lnTo>
                  <a:lnTo>
                    <a:pt x="8866" y="5724"/>
                  </a:lnTo>
                  <a:lnTo>
                    <a:pt x="8987" y="5919"/>
                  </a:lnTo>
                  <a:lnTo>
                    <a:pt x="9085" y="6138"/>
                  </a:lnTo>
                  <a:lnTo>
                    <a:pt x="9158" y="6333"/>
                  </a:lnTo>
                  <a:lnTo>
                    <a:pt x="9207" y="6552"/>
                  </a:lnTo>
                  <a:lnTo>
                    <a:pt x="9231" y="6771"/>
                  </a:lnTo>
                  <a:lnTo>
                    <a:pt x="9231" y="6990"/>
                  </a:lnTo>
                  <a:lnTo>
                    <a:pt x="9231" y="7209"/>
                  </a:lnTo>
                  <a:lnTo>
                    <a:pt x="9207" y="7404"/>
                  </a:lnTo>
                  <a:lnTo>
                    <a:pt x="9158" y="7623"/>
                  </a:lnTo>
                  <a:lnTo>
                    <a:pt x="9085" y="7843"/>
                  </a:lnTo>
                  <a:lnTo>
                    <a:pt x="8987" y="8037"/>
                  </a:lnTo>
                  <a:lnTo>
                    <a:pt x="8866" y="8232"/>
                  </a:lnTo>
                  <a:lnTo>
                    <a:pt x="8744" y="8427"/>
                  </a:lnTo>
                  <a:lnTo>
                    <a:pt x="8573" y="8598"/>
                  </a:lnTo>
                  <a:lnTo>
                    <a:pt x="8573" y="8598"/>
                  </a:lnTo>
                  <a:close/>
                </a:path>
              </a:pathLst>
            </a:custGeom>
            <a:noFill/>
            <a:ln w="95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75;p30"/>
            <p:cNvSpPr/>
            <p:nvPr/>
          </p:nvSpPr>
          <p:spPr>
            <a:xfrm>
              <a:off x="5566575" y="3193575"/>
              <a:ext cx="198525" cy="198525"/>
            </a:xfrm>
            <a:custGeom>
              <a:avLst/>
              <a:gdLst/>
              <a:ahLst/>
              <a:cxnLst/>
              <a:rect l="l" t="t" r="r" b="b"/>
              <a:pathLst>
                <a:path w="7941" h="7941" fill="none" extrusionOk="0">
                  <a:moveTo>
                    <a:pt x="7258" y="2144"/>
                  </a:moveTo>
                  <a:lnTo>
                    <a:pt x="6138" y="2388"/>
                  </a:lnTo>
                  <a:lnTo>
                    <a:pt x="6138" y="2388"/>
                  </a:lnTo>
                  <a:lnTo>
                    <a:pt x="6016" y="2217"/>
                  </a:lnTo>
                  <a:lnTo>
                    <a:pt x="5870" y="2071"/>
                  </a:lnTo>
                  <a:lnTo>
                    <a:pt x="6260" y="975"/>
                  </a:lnTo>
                  <a:lnTo>
                    <a:pt x="6260" y="975"/>
                  </a:lnTo>
                  <a:lnTo>
                    <a:pt x="6284" y="902"/>
                  </a:lnTo>
                  <a:lnTo>
                    <a:pt x="6284" y="829"/>
                  </a:lnTo>
                  <a:lnTo>
                    <a:pt x="6260" y="683"/>
                  </a:lnTo>
                  <a:lnTo>
                    <a:pt x="6162" y="561"/>
                  </a:lnTo>
                  <a:lnTo>
                    <a:pt x="6114" y="488"/>
                  </a:lnTo>
                  <a:lnTo>
                    <a:pt x="6065" y="464"/>
                  </a:lnTo>
                  <a:lnTo>
                    <a:pt x="5553" y="196"/>
                  </a:lnTo>
                  <a:lnTo>
                    <a:pt x="5553" y="196"/>
                  </a:lnTo>
                  <a:lnTo>
                    <a:pt x="5480" y="171"/>
                  </a:lnTo>
                  <a:lnTo>
                    <a:pt x="5407" y="171"/>
                  </a:lnTo>
                  <a:lnTo>
                    <a:pt x="5261" y="171"/>
                  </a:lnTo>
                  <a:lnTo>
                    <a:pt x="5115" y="244"/>
                  </a:lnTo>
                  <a:lnTo>
                    <a:pt x="5066" y="293"/>
                  </a:lnTo>
                  <a:lnTo>
                    <a:pt x="5018" y="342"/>
                  </a:lnTo>
                  <a:lnTo>
                    <a:pt x="4384" y="1316"/>
                  </a:lnTo>
                  <a:lnTo>
                    <a:pt x="4384" y="1316"/>
                  </a:lnTo>
                  <a:lnTo>
                    <a:pt x="4165" y="1292"/>
                  </a:lnTo>
                  <a:lnTo>
                    <a:pt x="3970" y="1292"/>
                  </a:lnTo>
                  <a:lnTo>
                    <a:pt x="3483" y="244"/>
                  </a:lnTo>
                  <a:lnTo>
                    <a:pt x="3483" y="244"/>
                  </a:lnTo>
                  <a:lnTo>
                    <a:pt x="3435" y="171"/>
                  </a:lnTo>
                  <a:lnTo>
                    <a:pt x="3386" y="123"/>
                  </a:lnTo>
                  <a:lnTo>
                    <a:pt x="3264" y="50"/>
                  </a:lnTo>
                  <a:lnTo>
                    <a:pt x="3118" y="1"/>
                  </a:lnTo>
                  <a:lnTo>
                    <a:pt x="3045" y="1"/>
                  </a:lnTo>
                  <a:lnTo>
                    <a:pt x="2972" y="25"/>
                  </a:lnTo>
                  <a:lnTo>
                    <a:pt x="2436" y="196"/>
                  </a:lnTo>
                  <a:lnTo>
                    <a:pt x="2436" y="196"/>
                  </a:lnTo>
                  <a:lnTo>
                    <a:pt x="2363" y="220"/>
                  </a:lnTo>
                  <a:lnTo>
                    <a:pt x="2290" y="269"/>
                  </a:lnTo>
                  <a:lnTo>
                    <a:pt x="2192" y="391"/>
                  </a:lnTo>
                  <a:lnTo>
                    <a:pt x="2144" y="537"/>
                  </a:lnTo>
                  <a:lnTo>
                    <a:pt x="2144" y="610"/>
                  </a:lnTo>
                  <a:lnTo>
                    <a:pt x="2144" y="683"/>
                  </a:lnTo>
                  <a:lnTo>
                    <a:pt x="2387" y="1828"/>
                  </a:lnTo>
                  <a:lnTo>
                    <a:pt x="2387" y="1828"/>
                  </a:lnTo>
                  <a:lnTo>
                    <a:pt x="2217" y="1949"/>
                  </a:lnTo>
                  <a:lnTo>
                    <a:pt x="2071" y="2095"/>
                  </a:lnTo>
                  <a:lnTo>
                    <a:pt x="999" y="1681"/>
                  </a:lnTo>
                  <a:lnTo>
                    <a:pt x="999" y="1681"/>
                  </a:lnTo>
                  <a:lnTo>
                    <a:pt x="926" y="1681"/>
                  </a:lnTo>
                  <a:lnTo>
                    <a:pt x="829" y="1657"/>
                  </a:lnTo>
                  <a:lnTo>
                    <a:pt x="682" y="1706"/>
                  </a:lnTo>
                  <a:lnTo>
                    <a:pt x="561" y="1779"/>
                  </a:lnTo>
                  <a:lnTo>
                    <a:pt x="512" y="1828"/>
                  </a:lnTo>
                  <a:lnTo>
                    <a:pt x="463" y="1901"/>
                  </a:lnTo>
                  <a:lnTo>
                    <a:pt x="220" y="2388"/>
                  </a:lnTo>
                  <a:lnTo>
                    <a:pt x="220" y="2388"/>
                  </a:lnTo>
                  <a:lnTo>
                    <a:pt x="195" y="2461"/>
                  </a:lnTo>
                  <a:lnTo>
                    <a:pt x="171" y="2534"/>
                  </a:lnTo>
                  <a:lnTo>
                    <a:pt x="195" y="2704"/>
                  </a:lnTo>
                  <a:lnTo>
                    <a:pt x="244" y="2826"/>
                  </a:lnTo>
                  <a:lnTo>
                    <a:pt x="293" y="2899"/>
                  </a:lnTo>
                  <a:lnTo>
                    <a:pt x="366" y="2948"/>
                  </a:lnTo>
                  <a:lnTo>
                    <a:pt x="1340" y="3581"/>
                  </a:lnTo>
                  <a:lnTo>
                    <a:pt x="1340" y="3581"/>
                  </a:lnTo>
                  <a:lnTo>
                    <a:pt x="1316" y="3776"/>
                  </a:lnTo>
                  <a:lnTo>
                    <a:pt x="1291" y="3995"/>
                  </a:lnTo>
                  <a:lnTo>
                    <a:pt x="244" y="4482"/>
                  </a:lnTo>
                  <a:lnTo>
                    <a:pt x="244" y="4482"/>
                  </a:lnTo>
                  <a:lnTo>
                    <a:pt x="195" y="4507"/>
                  </a:lnTo>
                  <a:lnTo>
                    <a:pt x="122" y="4555"/>
                  </a:lnTo>
                  <a:lnTo>
                    <a:pt x="49" y="4701"/>
                  </a:lnTo>
                  <a:lnTo>
                    <a:pt x="0" y="4848"/>
                  </a:lnTo>
                  <a:lnTo>
                    <a:pt x="25" y="4921"/>
                  </a:lnTo>
                  <a:lnTo>
                    <a:pt x="25" y="4994"/>
                  </a:lnTo>
                  <a:lnTo>
                    <a:pt x="220" y="5530"/>
                  </a:lnTo>
                  <a:lnTo>
                    <a:pt x="220" y="5530"/>
                  </a:lnTo>
                  <a:lnTo>
                    <a:pt x="244" y="5578"/>
                  </a:lnTo>
                  <a:lnTo>
                    <a:pt x="293" y="5651"/>
                  </a:lnTo>
                  <a:lnTo>
                    <a:pt x="390" y="5749"/>
                  </a:lnTo>
                  <a:lnTo>
                    <a:pt x="536" y="5797"/>
                  </a:lnTo>
                  <a:lnTo>
                    <a:pt x="609" y="5797"/>
                  </a:lnTo>
                  <a:lnTo>
                    <a:pt x="682" y="5797"/>
                  </a:lnTo>
                  <a:lnTo>
                    <a:pt x="1827" y="5554"/>
                  </a:lnTo>
                  <a:lnTo>
                    <a:pt x="1827" y="5554"/>
                  </a:lnTo>
                  <a:lnTo>
                    <a:pt x="1949" y="5724"/>
                  </a:lnTo>
                  <a:lnTo>
                    <a:pt x="2095" y="5870"/>
                  </a:lnTo>
                  <a:lnTo>
                    <a:pt x="1705" y="6966"/>
                  </a:lnTo>
                  <a:lnTo>
                    <a:pt x="1705" y="6966"/>
                  </a:lnTo>
                  <a:lnTo>
                    <a:pt x="1681" y="7040"/>
                  </a:lnTo>
                  <a:lnTo>
                    <a:pt x="1681" y="7113"/>
                  </a:lnTo>
                  <a:lnTo>
                    <a:pt x="1705" y="7259"/>
                  </a:lnTo>
                  <a:lnTo>
                    <a:pt x="1778" y="7380"/>
                  </a:lnTo>
                  <a:lnTo>
                    <a:pt x="1851" y="7429"/>
                  </a:lnTo>
                  <a:lnTo>
                    <a:pt x="1900" y="7478"/>
                  </a:lnTo>
                  <a:lnTo>
                    <a:pt x="2412" y="7721"/>
                  </a:lnTo>
                  <a:lnTo>
                    <a:pt x="2412" y="7721"/>
                  </a:lnTo>
                  <a:lnTo>
                    <a:pt x="2485" y="7770"/>
                  </a:lnTo>
                  <a:lnTo>
                    <a:pt x="2558" y="7770"/>
                  </a:lnTo>
                  <a:lnTo>
                    <a:pt x="2704" y="7770"/>
                  </a:lnTo>
                  <a:lnTo>
                    <a:pt x="2850" y="7697"/>
                  </a:lnTo>
                  <a:lnTo>
                    <a:pt x="2899" y="7648"/>
                  </a:lnTo>
                  <a:lnTo>
                    <a:pt x="2947" y="7600"/>
                  </a:lnTo>
                  <a:lnTo>
                    <a:pt x="3581" y="6625"/>
                  </a:lnTo>
                  <a:lnTo>
                    <a:pt x="3581" y="6625"/>
                  </a:lnTo>
                  <a:lnTo>
                    <a:pt x="3800" y="6650"/>
                  </a:lnTo>
                  <a:lnTo>
                    <a:pt x="3995" y="6650"/>
                  </a:lnTo>
                  <a:lnTo>
                    <a:pt x="4482" y="7697"/>
                  </a:lnTo>
                  <a:lnTo>
                    <a:pt x="4482" y="7697"/>
                  </a:lnTo>
                  <a:lnTo>
                    <a:pt x="4531" y="7770"/>
                  </a:lnTo>
                  <a:lnTo>
                    <a:pt x="4579" y="7819"/>
                  </a:lnTo>
                  <a:lnTo>
                    <a:pt x="4701" y="7892"/>
                  </a:lnTo>
                  <a:lnTo>
                    <a:pt x="4847" y="7941"/>
                  </a:lnTo>
                  <a:lnTo>
                    <a:pt x="4920" y="7941"/>
                  </a:lnTo>
                  <a:lnTo>
                    <a:pt x="4993" y="7916"/>
                  </a:lnTo>
                  <a:lnTo>
                    <a:pt x="5529" y="7746"/>
                  </a:lnTo>
                  <a:lnTo>
                    <a:pt x="5529" y="7746"/>
                  </a:lnTo>
                  <a:lnTo>
                    <a:pt x="5602" y="7721"/>
                  </a:lnTo>
                  <a:lnTo>
                    <a:pt x="5651" y="7673"/>
                  </a:lnTo>
                  <a:lnTo>
                    <a:pt x="5748" y="7551"/>
                  </a:lnTo>
                  <a:lnTo>
                    <a:pt x="5821" y="7405"/>
                  </a:lnTo>
                  <a:lnTo>
                    <a:pt x="5821" y="7332"/>
                  </a:lnTo>
                  <a:lnTo>
                    <a:pt x="5821" y="7259"/>
                  </a:lnTo>
                  <a:lnTo>
                    <a:pt x="5578" y="6114"/>
                  </a:lnTo>
                  <a:lnTo>
                    <a:pt x="5578" y="6114"/>
                  </a:lnTo>
                  <a:lnTo>
                    <a:pt x="5724" y="5992"/>
                  </a:lnTo>
                  <a:lnTo>
                    <a:pt x="5894" y="5846"/>
                  </a:lnTo>
                  <a:lnTo>
                    <a:pt x="6966" y="6260"/>
                  </a:lnTo>
                  <a:lnTo>
                    <a:pt x="6966" y="6260"/>
                  </a:lnTo>
                  <a:lnTo>
                    <a:pt x="7039" y="6260"/>
                  </a:lnTo>
                  <a:lnTo>
                    <a:pt x="7112" y="6285"/>
                  </a:lnTo>
                  <a:lnTo>
                    <a:pt x="7258" y="6236"/>
                  </a:lnTo>
                  <a:lnTo>
                    <a:pt x="7404" y="6163"/>
                  </a:lnTo>
                  <a:lnTo>
                    <a:pt x="7453" y="6114"/>
                  </a:lnTo>
                  <a:lnTo>
                    <a:pt x="7502" y="6041"/>
                  </a:lnTo>
                  <a:lnTo>
                    <a:pt x="7745" y="5530"/>
                  </a:lnTo>
                  <a:lnTo>
                    <a:pt x="7745" y="5530"/>
                  </a:lnTo>
                  <a:lnTo>
                    <a:pt x="7770" y="5481"/>
                  </a:lnTo>
                  <a:lnTo>
                    <a:pt x="7794" y="5383"/>
                  </a:lnTo>
                  <a:lnTo>
                    <a:pt x="7770" y="5237"/>
                  </a:lnTo>
                  <a:lnTo>
                    <a:pt x="7697" y="5115"/>
                  </a:lnTo>
                  <a:lnTo>
                    <a:pt x="7648" y="5042"/>
                  </a:lnTo>
                  <a:lnTo>
                    <a:pt x="7599" y="4994"/>
                  </a:lnTo>
                  <a:lnTo>
                    <a:pt x="6625" y="4360"/>
                  </a:lnTo>
                  <a:lnTo>
                    <a:pt x="6625" y="4360"/>
                  </a:lnTo>
                  <a:lnTo>
                    <a:pt x="6649" y="4166"/>
                  </a:lnTo>
                  <a:lnTo>
                    <a:pt x="6649" y="3946"/>
                  </a:lnTo>
                  <a:lnTo>
                    <a:pt x="7697" y="3459"/>
                  </a:lnTo>
                  <a:lnTo>
                    <a:pt x="7697" y="3459"/>
                  </a:lnTo>
                  <a:lnTo>
                    <a:pt x="7770" y="3435"/>
                  </a:lnTo>
                  <a:lnTo>
                    <a:pt x="7843" y="3386"/>
                  </a:lnTo>
                  <a:lnTo>
                    <a:pt x="7916" y="3240"/>
                  </a:lnTo>
                  <a:lnTo>
                    <a:pt x="7940" y="3094"/>
                  </a:lnTo>
                  <a:lnTo>
                    <a:pt x="7940" y="3021"/>
                  </a:lnTo>
                  <a:lnTo>
                    <a:pt x="7940" y="2948"/>
                  </a:lnTo>
                  <a:lnTo>
                    <a:pt x="7745" y="2412"/>
                  </a:lnTo>
                  <a:lnTo>
                    <a:pt x="7745" y="2412"/>
                  </a:lnTo>
                  <a:lnTo>
                    <a:pt x="7721" y="2339"/>
                  </a:lnTo>
                  <a:lnTo>
                    <a:pt x="7672" y="2290"/>
                  </a:lnTo>
                  <a:lnTo>
                    <a:pt x="7551" y="2193"/>
                  </a:lnTo>
                  <a:lnTo>
                    <a:pt x="7429" y="2144"/>
                  </a:lnTo>
                  <a:lnTo>
                    <a:pt x="7356" y="2144"/>
                  </a:lnTo>
                  <a:lnTo>
                    <a:pt x="7258" y="2144"/>
                  </a:lnTo>
                  <a:lnTo>
                    <a:pt x="7258" y="2144"/>
                  </a:lnTo>
                  <a:close/>
                  <a:moveTo>
                    <a:pt x="5480" y="4726"/>
                  </a:moveTo>
                  <a:lnTo>
                    <a:pt x="5480" y="4726"/>
                  </a:lnTo>
                  <a:lnTo>
                    <a:pt x="5383" y="4872"/>
                  </a:lnTo>
                  <a:lnTo>
                    <a:pt x="5286" y="4994"/>
                  </a:lnTo>
                  <a:lnTo>
                    <a:pt x="5188" y="5140"/>
                  </a:lnTo>
                  <a:lnTo>
                    <a:pt x="5066" y="5237"/>
                  </a:lnTo>
                  <a:lnTo>
                    <a:pt x="4945" y="5335"/>
                  </a:lnTo>
                  <a:lnTo>
                    <a:pt x="4798" y="5432"/>
                  </a:lnTo>
                  <a:lnTo>
                    <a:pt x="4652" y="5505"/>
                  </a:lnTo>
                  <a:lnTo>
                    <a:pt x="4506" y="5554"/>
                  </a:lnTo>
                  <a:lnTo>
                    <a:pt x="4360" y="5603"/>
                  </a:lnTo>
                  <a:lnTo>
                    <a:pt x="4190" y="5627"/>
                  </a:lnTo>
                  <a:lnTo>
                    <a:pt x="4043" y="5651"/>
                  </a:lnTo>
                  <a:lnTo>
                    <a:pt x="3873" y="5627"/>
                  </a:lnTo>
                  <a:lnTo>
                    <a:pt x="3702" y="5627"/>
                  </a:lnTo>
                  <a:lnTo>
                    <a:pt x="3556" y="5578"/>
                  </a:lnTo>
                  <a:lnTo>
                    <a:pt x="3386" y="5530"/>
                  </a:lnTo>
                  <a:lnTo>
                    <a:pt x="3240" y="5456"/>
                  </a:lnTo>
                  <a:lnTo>
                    <a:pt x="3240" y="5456"/>
                  </a:lnTo>
                  <a:lnTo>
                    <a:pt x="3094" y="5383"/>
                  </a:lnTo>
                  <a:lnTo>
                    <a:pt x="2947" y="5286"/>
                  </a:lnTo>
                  <a:lnTo>
                    <a:pt x="2826" y="5164"/>
                  </a:lnTo>
                  <a:lnTo>
                    <a:pt x="2704" y="5067"/>
                  </a:lnTo>
                  <a:lnTo>
                    <a:pt x="2606" y="4921"/>
                  </a:lnTo>
                  <a:lnTo>
                    <a:pt x="2533" y="4799"/>
                  </a:lnTo>
                  <a:lnTo>
                    <a:pt x="2460" y="4653"/>
                  </a:lnTo>
                  <a:lnTo>
                    <a:pt x="2387" y="4507"/>
                  </a:lnTo>
                  <a:lnTo>
                    <a:pt x="2363" y="4336"/>
                  </a:lnTo>
                  <a:lnTo>
                    <a:pt x="2314" y="4190"/>
                  </a:lnTo>
                  <a:lnTo>
                    <a:pt x="2314" y="4020"/>
                  </a:lnTo>
                  <a:lnTo>
                    <a:pt x="2314" y="3873"/>
                  </a:lnTo>
                  <a:lnTo>
                    <a:pt x="2339" y="3703"/>
                  </a:lnTo>
                  <a:lnTo>
                    <a:pt x="2363" y="3532"/>
                  </a:lnTo>
                  <a:lnTo>
                    <a:pt x="2412" y="3386"/>
                  </a:lnTo>
                  <a:lnTo>
                    <a:pt x="2485" y="3216"/>
                  </a:lnTo>
                  <a:lnTo>
                    <a:pt x="2485" y="3216"/>
                  </a:lnTo>
                  <a:lnTo>
                    <a:pt x="2582" y="3070"/>
                  </a:lnTo>
                  <a:lnTo>
                    <a:pt x="2680" y="2948"/>
                  </a:lnTo>
                  <a:lnTo>
                    <a:pt x="2777" y="2802"/>
                  </a:lnTo>
                  <a:lnTo>
                    <a:pt x="2899" y="2704"/>
                  </a:lnTo>
                  <a:lnTo>
                    <a:pt x="3020" y="2607"/>
                  </a:lnTo>
                  <a:lnTo>
                    <a:pt x="3167" y="2509"/>
                  </a:lnTo>
                  <a:lnTo>
                    <a:pt x="3313" y="2436"/>
                  </a:lnTo>
                  <a:lnTo>
                    <a:pt x="3459" y="2388"/>
                  </a:lnTo>
                  <a:lnTo>
                    <a:pt x="3605" y="2339"/>
                  </a:lnTo>
                  <a:lnTo>
                    <a:pt x="3775" y="2315"/>
                  </a:lnTo>
                  <a:lnTo>
                    <a:pt x="3922" y="2290"/>
                  </a:lnTo>
                  <a:lnTo>
                    <a:pt x="4092" y="2315"/>
                  </a:lnTo>
                  <a:lnTo>
                    <a:pt x="4263" y="2315"/>
                  </a:lnTo>
                  <a:lnTo>
                    <a:pt x="4409" y="2363"/>
                  </a:lnTo>
                  <a:lnTo>
                    <a:pt x="4579" y="2412"/>
                  </a:lnTo>
                  <a:lnTo>
                    <a:pt x="4725" y="2485"/>
                  </a:lnTo>
                  <a:lnTo>
                    <a:pt x="4725" y="2485"/>
                  </a:lnTo>
                  <a:lnTo>
                    <a:pt x="4871" y="2558"/>
                  </a:lnTo>
                  <a:lnTo>
                    <a:pt x="5018" y="2656"/>
                  </a:lnTo>
                  <a:lnTo>
                    <a:pt x="5139" y="2777"/>
                  </a:lnTo>
                  <a:lnTo>
                    <a:pt x="5261" y="2875"/>
                  </a:lnTo>
                  <a:lnTo>
                    <a:pt x="5359" y="3021"/>
                  </a:lnTo>
                  <a:lnTo>
                    <a:pt x="5432" y="3143"/>
                  </a:lnTo>
                  <a:lnTo>
                    <a:pt x="5505" y="3289"/>
                  </a:lnTo>
                  <a:lnTo>
                    <a:pt x="5578" y="3435"/>
                  </a:lnTo>
                  <a:lnTo>
                    <a:pt x="5602" y="3605"/>
                  </a:lnTo>
                  <a:lnTo>
                    <a:pt x="5626" y="3752"/>
                  </a:lnTo>
                  <a:lnTo>
                    <a:pt x="5651" y="3922"/>
                  </a:lnTo>
                  <a:lnTo>
                    <a:pt x="5651" y="4068"/>
                  </a:lnTo>
                  <a:lnTo>
                    <a:pt x="5626" y="4239"/>
                  </a:lnTo>
                  <a:lnTo>
                    <a:pt x="5602" y="4409"/>
                  </a:lnTo>
                  <a:lnTo>
                    <a:pt x="5553" y="4555"/>
                  </a:lnTo>
                  <a:lnTo>
                    <a:pt x="5480" y="4726"/>
                  </a:lnTo>
                  <a:lnTo>
                    <a:pt x="5480" y="4726"/>
                  </a:lnTo>
                  <a:close/>
                </a:path>
              </a:pathLst>
            </a:custGeom>
            <a:noFill/>
            <a:ln w="95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aphicFrame>
        <p:nvGraphicFramePr>
          <p:cNvPr id="4" name="Table 3"/>
          <p:cNvGraphicFramePr>
            <a:graphicFrameLocks noGrp="1"/>
          </p:cNvGraphicFramePr>
          <p:nvPr>
            <p:extLst>
              <p:ext uri="{D42A27DB-BD31-4B8C-83A1-F6EECF244321}">
                <p14:modId xmlns:p14="http://schemas.microsoft.com/office/powerpoint/2010/main" val="1296167738"/>
              </p:ext>
            </p:extLst>
          </p:nvPr>
        </p:nvGraphicFramePr>
        <p:xfrm>
          <a:off x="475862" y="2732162"/>
          <a:ext cx="11530558" cy="3243234"/>
        </p:xfrm>
        <a:graphic>
          <a:graphicData uri="http://schemas.openxmlformats.org/drawingml/2006/table">
            <a:tbl>
              <a:tblPr firstRow="1" firstCol="1" bandRow="1">
                <a:tableStyleId>{5C22544A-7EE6-4342-B048-85BDC9FD1C3A}</a:tableStyleId>
              </a:tblPr>
              <a:tblGrid>
                <a:gridCol w="4704540">
                  <a:extLst>
                    <a:ext uri="{9D8B030D-6E8A-4147-A177-3AD203B41FA5}">
                      <a16:colId xmlns:a16="http://schemas.microsoft.com/office/drawing/2014/main" val="20000"/>
                    </a:ext>
                  </a:extLst>
                </a:gridCol>
                <a:gridCol w="975818">
                  <a:extLst>
                    <a:ext uri="{9D8B030D-6E8A-4147-A177-3AD203B41FA5}">
                      <a16:colId xmlns:a16="http://schemas.microsoft.com/office/drawing/2014/main" val="20001"/>
                    </a:ext>
                  </a:extLst>
                </a:gridCol>
                <a:gridCol w="975818">
                  <a:extLst>
                    <a:ext uri="{9D8B030D-6E8A-4147-A177-3AD203B41FA5}">
                      <a16:colId xmlns:a16="http://schemas.microsoft.com/office/drawing/2014/main" val="20002"/>
                    </a:ext>
                  </a:extLst>
                </a:gridCol>
                <a:gridCol w="1021650">
                  <a:extLst>
                    <a:ext uri="{9D8B030D-6E8A-4147-A177-3AD203B41FA5}">
                      <a16:colId xmlns:a16="http://schemas.microsoft.com/office/drawing/2014/main" val="20003"/>
                    </a:ext>
                  </a:extLst>
                </a:gridCol>
                <a:gridCol w="935488">
                  <a:extLst>
                    <a:ext uri="{9D8B030D-6E8A-4147-A177-3AD203B41FA5}">
                      <a16:colId xmlns:a16="http://schemas.microsoft.com/office/drawing/2014/main" val="20004"/>
                    </a:ext>
                  </a:extLst>
                </a:gridCol>
                <a:gridCol w="984724">
                  <a:extLst>
                    <a:ext uri="{9D8B030D-6E8A-4147-A177-3AD203B41FA5}">
                      <a16:colId xmlns:a16="http://schemas.microsoft.com/office/drawing/2014/main" val="20005"/>
                    </a:ext>
                  </a:extLst>
                </a:gridCol>
                <a:gridCol w="1932520">
                  <a:extLst>
                    <a:ext uri="{9D8B030D-6E8A-4147-A177-3AD203B41FA5}">
                      <a16:colId xmlns:a16="http://schemas.microsoft.com/office/drawing/2014/main" val="20006"/>
                    </a:ext>
                  </a:extLst>
                </a:gridCol>
              </a:tblGrid>
              <a:tr h="906985">
                <a:tc>
                  <a:txBody>
                    <a:bodyPr/>
                    <a:lstStyle/>
                    <a:p>
                      <a:pPr algn="ctr">
                        <a:spcAft>
                          <a:spcPts val="0"/>
                        </a:spcAft>
                      </a:pPr>
                      <a:r>
                        <a:rPr lang="en-US" sz="1800" dirty="0">
                          <a:effectLst/>
                          <a:latin typeface="Times New Roman" panose="02020603050405020304" pitchFamily="18" charset="0"/>
                          <a:cs typeface="Times New Roman" panose="02020603050405020304" pitchFamily="18" charset="0"/>
                        </a:rPr>
                        <a:t>Year</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3B8D61"/>
                    </a:solidFill>
                  </a:tcPr>
                </a:tc>
                <a:tc>
                  <a:txBody>
                    <a:bodyPr/>
                    <a:lstStyle/>
                    <a:p>
                      <a:pPr algn="ctr">
                        <a:spcAft>
                          <a:spcPts val="0"/>
                        </a:spcAft>
                      </a:pPr>
                      <a:r>
                        <a:rPr lang="en-US" sz="1800" dirty="0">
                          <a:solidFill>
                            <a:schemeClr val="bg1"/>
                          </a:solidFill>
                          <a:effectLst/>
                          <a:latin typeface="Times New Roman" panose="02020603050405020304" pitchFamily="18" charset="0"/>
                          <a:ea typeface="Arial Unicode MS" panose="020B0604020202020204" pitchFamily="34" charset="-128"/>
                          <a:cs typeface="Times New Roman" panose="02020603050405020304" pitchFamily="18" charset="0"/>
                        </a:rPr>
                        <a:t>2016</a:t>
                      </a:r>
                    </a:p>
                  </a:txBody>
                  <a:tcPr marL="68580" marR="68580" marT="0" marB="0" anchor="ctr">
                    <a:solidFill>
                      <a:srgbClr val="3B8D61"/>
                    </a:solidFill>
                  </a:tcPr>
                </a:tc>
                <a:tc>
                  <a:txBody>
                    <a:bodyPr/>
                    <a:lstStyle/>
                    <a:p>
                      <a:pPr algn="ctr">
                        <a:spcAft>
                          <a:spcPts val="0"/>
                        </a:spcAft>
                      </a:pPr>
                      <a:r>
                        <a:rPr lang="en-US" sz="1800" dirty="0">
                          <a:effectLst/>
                          <a:latin typeface="Times New Roman" panose="02020603050405020304" pitchFamily="18" charset="0"/>
                          <a:cs typeface="Times New Roman" panose="02020603050405020304" pitchFamily="18" charset="0"/>
                        </a:rPr>
                        <a:t>2017</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3B8D61"/>
                    </a:solidFill>
                  </a:tcPr>
                </a:tc>
                <a:tc>
                  <a:txBody>
                    <a:bodyPr/>
                    <a:lstStyle/>
                    <a:p>
                      <a:pPr algn="ctr">
                        <a:spcAft>
                          <a:spcPts val="0"/>
                        </a:spcAft>
                      </a:pPr>
                      <a:r>
                        <a:rPr lang="en-US" sz="1800" dirty="0">
                          <a:effectLst/>
                          <a:latin typeface="Times New Roman" panose="02020603050405020304" pitchFamily="18" charset="0"/>
                          <a:cs typeface="Times New Roman" panose="02020603050405020304" pitchFamily="18" charset="0"/>
                        </a:rPr>
                        <a:t>2018</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3B8D61"/>
                    </a:solidFill>
                  </a:tcPr>
                </a:tc>
                <a:tc>
                  <a:txBody>
                    <a:bodyPr/>
                    <a:lstStyle/>
                    <a:p>
                      <a:pPr algn="ctr">
                        <a:spcAft>
                          <a:spcPts val="0"/>
                        </a:spcAft>
                      </a:pPr>
                      <a:r>
                        <a:rPr lang="en-US" sz="1800" dirty="0">
                          <a:effectLst/>
                          <a:latin typeface="Times New Roman" panose="02020603050405020304" pitchFamily="18" charset="0"/>
                          <a:cs typeface="Times New Roman" panose="02020603050405020304" pitchFamily="18" charset="0"/>
                        </a:rPr>
                        <a:t>2019</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3B8D61"/>
                    </a:solidFill>
                  </a:tcPr>
                </a:tc>
                <a:tc>
                  <a:txBody>
                    <a:bodyPr/>
                    <a:lstStyle/>
                    <a:p>
                      <a:pPr algn="ctr">
                        <a:spcAft>
                          <a:spcPts val="0"/>
                        </a:spcAft>
                      </a:pPr>
                      <a:r>
                        <a:rPr lang="en-US" sz="1800" dirty="0">
                          <a:effectLst/>
                          <a:latin typeface="Times New Roman" panose="02020603050405020304" pitchFamily="18" charset="0"/>
                          <a:cs typeface="Times New Roman" panose="02020603050405020304" pitchFamily="18" charset="0"/>
                        </a:rPr>
                        <a:t>2020</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3B8D61"/>
                    </a:solidFill>
                  </a:tcPr>
                </a:tc>
                <a:tc>
                  <a:txBody>
                    <a:bodyPr/>
                    <a:lstStyle/>
                    <a:p>
                      <a:pPr algn="ctr">
                        <a:spcAft>
                          <a:spcPts val="0"/>
                        </a:spcAft>
                      </a:pPr>
                      <a:r>
                        <a:rPr lang="en-US" sz="1800" dirty="0">
                          <a:solidFill>
                            <a:schemeClr val="bg1"/>
                          </a:solidFill>
                          <a:effectLst/>
                          <a:latin typeface="Times New Roman" panose="02020603050405020304" pitchFamily="18" charset="0"/>
                          <a:ea typeface="Arial Unicode MS" panose="020B0604020202020204" pitchFamily="34" charset="-128"/>
                          <a:cs typeface="Times New Roman" panose="02020603050405020304" pitchFamily="18" charset="0"/>
                        </a:rPr>
                        <a:t>Average growth rate in the 2016-2020 period</a:t>
                      </a:r>
                    </a:p>
                  </a:txBody>
                  <a:tcPr marL="68580" marR="68580" marT="0" marB="0" anchor="ctr">
                    <a:solidFill>
                      <a:srgbClr val="3B8D61"/>
                    </a:solidFill>
                  </a:tcPr>
                </a:tc>
                <a:extLst>
                  <a:ext uri="{0D108BD9-81ED-4DB2-BD59-A6C34878D82A}">
                    <a16:rowId xmlns:a16="http://schemas.microsoft.com/office/drawing/2014/main" val="10000"/>
                  </a:ext>
                </a:extLst>
              </a:tr>
              <a:tr h="497214">
                <a:tc>
                  <a:txBody>
                    <a:bodyPr/>
                    <a:lstStyle/>
                    <a:p>
                      <a:pPr>
                        <a:spcAft>
                          <a:spcPts val="0"/>
                        </a:spcAft>
                      </a:pPr>
                      <a:r>
                        <a:rPr lang="en-US" sz="1800" dirty="0">
                          <a:effectLst/>
                          <a:latin typeface="Times New Roman" panose="02020603050405020304" pitchFamily="18" charset="0"/>
                          <a:cs typeface="Times New Roman" panose="02020603050405020304" pitchFamily="18" charset="0"/>
                        </a:rPr>
                        <a:t>- Mining</a:t>
                      </a:r>
                      <a:r>
                        <a:rPr lang="en-US" sz="1800" baseline="0" dirty="0">
                          <a:effectLst/>
                          <a:latin typeface="Times New Roman" panose="02020603050405020304" pitchFamily="18" charset="0"/>
                          <a:cs typeface="Times New Roman" panose="02020603050405020304" pitchFamily="18" charset="0"/>
                        </a:rPr>
                        <a:t> and Quarrying</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3B8D61"/>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117,31</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107,51</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101,88</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106,02</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114,16</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109,23</a:t>
                      </a:r>
                    </a:p>
                  </a:txBody>
                  <a:tcPr marL="68580" marR="68580" marT="0" marB="0" anchor="b">
                    <a:solidFill>
                      <a:srgbClr val="94BF6E"/>
                    </a:solidFill>
                  </a:tcPr>
                </a:tc>
                <a:extLst>
                  <a:ext uri="{0D108BD9-81ED-4DB2-BD59-A6C34878D82A}">
                    <a16:rowId xmlns:a16="http://schemas.microsoft.com/office/drawing/2014/main" val="10001"/>
                  </a:ext>
                </a:extLst>
              </a:tr>
              <a:tr h="543215">
                <a:tc>
                  <a:txBody>
                    <a:bodyPr/>
                    <a:lstStyle/>
                    <a:p>
                      <a:pPr>
                        <a:spcAft>
                          <a:spcPts val="0"/>
                        </a:spcAft>
                      </a:pPr>
                      <a:r>
                        <a:rPr lang="en-US" sz="1800" dirty="0">
                          <a:effectLst/>
                          <a:latin typeface="Times New Roman" panose="02020603050405020304" pitchFamily="18" charset="0"/>
                          <a:cs typeface="Times New Roman" panose="02020603050405020304" pitchFamily="18" charset="0"/>
                        </a:rPr>
                        <a:t>- Manufacturing</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3B8D61"/>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104,93</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107,23</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109,76</a:t>
                      </a:r>
                    </a:p>
                  </a:txBody>
                  <a:tcPr marL="68580" marR="68580" marT="0" marB="0" anchor="b">
                    <a:solidFill>
                      <a:srgbClr val="94BF6E"/>
                    </a:solidFill>
                  </a:tcPr>
                </a:tc>
                <a:tc>
                  <a:txBody>
                    <a:bodyPr/>
                    <a:lstStyle/>
                    <a:p>
                      <a:pPr algn="ctr"/>
                      <a:r>
                        <a:rPr lang="en-US" dirty="0">
                          <a:latin typeface="Times New Roman" panose="02020603050405020304" pitchFamily="18" charset="0"/>
                          <a:cs typeface="Times New Roman" panose="02020603050405020304" pitchFamily="18" charset="0"/>
                        </a:rPr>
                        <a:t>108,37</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104,5</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106,94</a:t>
                      </a:r>
                    </a:p>
                  </a:txBody>
                  <a:tcPr marL="68580" marR="68580" marT="0" marB="0" anchor="b">
                    <a:solidFill>
                      <a:srgbClr val="94BF6E"/>
                    </a:solidFill>
                  </a:tcPr>
                </a:tc>
                <a:extLst>
                  <a:ext uri="{0D108BD9-81ED-4DB2-BD59-A6C34878D82A}">
                    <a16:rowId xmlns:a16="http://schemas.microsoft.com/office/drawing/2014/main" val="10002"/>
                  </a:ext>
                </a:extLst>
              </a:tr>
              <a:tr h="549998">
                <a:tc>
                  <a:txBody>
                    <a:bodyPr/>
                    <a:lstStyle/>
                    <a:p>
                      <a:pPr>
                        <a:spcAft>
                          <a:spcPts val="0"/>
                        </a:spcAft>
                      </a:pPr>
                      <a:r>
                        <a:rPr lang="en-US" sz="1800" dirty="0">
                          <a:effectLst/>
                          <a:latin typeface="Times New Roman" panose="02020603050405020304" pitchFamily="18" charset="0"/>
                          <a:cs typeface="Times New Roman" panose="02020603050405020304" pitchFamily="18" charset="0"/>
                        </a:rPr>
                        <a:t>- Electric,</a:t>
                      </a:r>
                      <a:r>
                        <a:rPr lang="en-US" sz="1800" baseline="0" dirty="0">
                          <a:effectLst/>
                          <a:latin typeface="Times New Roman" panose="02020603050405020304" pitchFamily="18" charset="0"/>
                          <a:cs typeface="Times New Roman" panose="02020603050405020304" pitchFamily="18" charset="0"/>
                        </a:rPr>
                        <a:t> gas, steam and air conditioning supply</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3B8D61"/>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107,80</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103,20</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104,91</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124,2</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118,66</a:t>
                      </a:r>
                    </a:p>
                  </a:txBody>
                  <a:tcPr marL="68580" marR="68580" marT="0" marB="0" anchor="b">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111,46</a:t>
                      </a:r>
                    </a:p>
                  </a:txBody>
                  <a:tcPr marL="68580" marR="68580" marT="0" marB="0" anchor="b">
                    <a:solidFill>
                      <a:srgbClr val="94BF6E"/>
                    </a:solidFill>
                  </a:tcPr>
                </a:tc>
                <a:extLst>
                  <a:ext uri="{0D108BD9-81ED-4DB2-BD59-A6C34878D82A}">
                    <a16:rowId xmlns:a16="http://schemas.microsoft.com/office/drawing/2014/main" val="10003"/>
                  </a:ext>
                </a:extLst>
              </a:tr>
              <a:tr h="745822">
                <a:tc>
                  <a:txBody>
                    <a:bodyPr/>
                    <a:lstStyle/>
                    <a:p>
                      <a:pPr>
                        <a:spcAft>
                          <a:spcPts val="0"/>
                        </a:spcAft>
                      </a:pPr>
                      <a:r>
                        <a:rPr lang="en-US" sz="1800" dirty="0">
                          <a:effectLst/>
                          <a:latin typeface="Times New Roman" panose="02020603050405020304" pitchFamily="18" charset="0"/>
                          <a:cs typeface="Times New Roman" panose="02020603050405020304" pitchFamily="18" charset="0"/>
                        </a:rPr>
                        <a:t>- Water</a:t>
                      </a:r>
                      <a:r>
                        <a:rPr lang="en-US" sz="1800" baseline="0" dirty="0">
                          <a:effectLst/>
                          <a:latin typeface="Times New Roman" panose="02020603050405020304" pitchFamily="18" charset="0"/>
                          <a:cs typeface="Times New Roman" panose="02020603050405020304" pitchFamily="18" charset="0"/>
                        </a:rPr>
                        <a:t> supply; sewerage, waste management and remediation activities</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3B8D61"/>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105,48</a:t>
                      </a:r>
                    </a:p>
                  </a:txBody>
                  <a:tcPr marL="68580" marR="68580" marT="0" marB="0" anchor="ctr">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105,93</a:t>
                      </a:r>
                    </a:p>
                  </a:txBody>
                  <a:tcPr marL="68580" marR="68580" marT="0" marB="0" anchor="ctr">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109,83</a:t>
                      </a:r>
                    </a:p>
                  </a:txBody>
                  <a:tcPr marL="68580" marR="68580" marT="0" marB="0" anchor="ctr">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111,24</a:t>
                      </a:r>
                    </a:p>
                  </a:txBody>
                  <a:tcPr marL="68580" marR="68580" marT="0" marB="0" anchor="ctr">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107,00</a:t>
                      </a:r>
                    </a:p>
                  </a:txBody>
                  <a:tcPr marL="68580" marR="68580" marT="0" marB="0" anchor="ctr">
                    <a:solidFill>
                      <a:srgbClr val="94BF6E"/>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107,87</a:t>
                      </a:r>
                    </a:p>
                  </a:txBody>
                  <a:tcPr marL="68580" marR="68580" marT="0" marB="0" anchor="ctr">
                    <a:solidFill>
                      <a:srgbClr val="94BF6E"/>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285853" y="2079233"/>
            <a:ext cx="5910592" cy="410882"/>
          </a:xfrm>
          <a:prstGeom prst="rect">
            <a:avLst/>
          </a:prstGeom>
        </p:spPr>
        <p:txBody>
          <a:bodyPr wrap="none">
            <a:spAutoFit/>
          </a:bodyPr>
          <a:lstStyle/>
          <a:p>
            <a:pPr algn="just">
              <a:lnSpc>
                <a:spcPct val="115000"/>
              </a:lnSpc>
              <a:spcAft>
                <a:spcPts val="0"/>
              </a:spcAft>
            </a:pPr>
            <a:r>
              <a:rPr lang="en-US" dirty="0">
                <a:latin typeface="Times New Roman" panose="02020603050405020304" pitchFamily="18" charset="0"/>
                <a:ea typeface="Arial Unicode MS" panose="020B0604020202020204" pitchFamily="34" charset="-128"/>
              </a:rPr>
              <a:t>Index of industrial production by industrial activity (Unit: %) </a:t>
            </a:r>
            <a:endParaRPr lang="en-US" dirty="0">
              <a:effectLst/>
              <a:latin typeface="Times New Roman" panose="02020603050405020304" pitchFamily="18" charset="0"/>
              <a:ea typeface="Arial Unicode MS" panose="020B0604020202020204" pitchFamily="34" charset="-128"/>
            </a:endParaRPr>
          </a:p>
        </p:txBody>
      </p:sp>
    </p:spTree>
    <p:extLst>
      <p:ext uri="{BB962C8B-B14F-4D97-AF65-F5344CB8AC3E}">
        <p14:creationId xmlns:p14="http://schemas.microsoft.com/office/powerpoint/2010/main" val="1508674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31"/>
          <p:cNvSpPr txBox="1">
            <a:spLocks noGrp="1"/>
          </p:cNvSpPr>
          <p:nvPr>
            <p:ph type="title"/>
          </p:nvPr>
        </p:nvSpPr>
        <p:spPr>
          <a:xfrm>
            <a:off x="1324830" y="707633"/>
            <a:ext cx="4916311" cy="1371600"/>
          </a:xfrm>
          <a:prstGeom prst="rect">
            <a:avLst/>
          </a:prstGeom>
        </p:spPr>
        <p:txBody>
          <a:bodyPr spcFirstLastPara="1" vert="horz" wrap="square" lIns="121900" tIns="121900" rIns="121900" bIns="121900" rtlCol="0" anchor="ctr" anchorCtr="0">
            <a:noAutofit/>
          </a:bodyPr>
          <a:lstStyle/>
          <a:p>
            <a:r>
              <a:rPr lang="en-US" sz="2667" b="1" dirty="0">
                <a:solidFill>
                  <a:schemeClr val="bg1"/>
                </a:solidFill>
                <a:latin typeface="Roboto Slab" panose="020B0604020202020204" charset="0"/>
                <a:ea typeface="Roboto Slab" panose="020B0604020202020204" charset="0"/>
              </a:rPr>
              <a:t>INDUSTRY</a:t>
            </a:r>
            <a:endParaRPr sz="2667" b="1" dirty="0">
              <a:solidFill>
                <a:schemeClr val="bg1"/>
              </a:solidFill>
              <a:latin typeface="Roboto Slab" panose="020B0604020202020204" charset="0"/>
              <a:ea typeface="Roboto Slab" panose="020B0604020202020204" charset="0"/>
            </a:endParaRPr>
          </a:p>
        </p:txBody>
      </p:sp>
      <p:sp>
        <p:nvSpPr>
          <p:cNvPr id="395" name="Google Shape;395;p31"/>
          <p:cNvSpPr txBox="1">
            <a:spLocks noGrp="1"/>
          </p:cNvSpPr>
          <p:nvPr>
            <p:ph type="sldNum" idx="12"/>
          </p:nvPr>
        </p:nvSpPr>
        <p:spPr>
          <a:xfrm>
            <a:off x="-68067" y="6425867"/>
            <a:ext cx="465600" cy="432000"/>
          </a:xfrm>
          <a:prstGeom prst="rect">
            <a:avLst/>
          </a:prstGeom>
        </p:spPr>
        <p:txBody>
          <a:bodyPr spcFirstLastPara="1" vert="horz" wrap="square" lIns="121900" tIns="121900" rIns="121900" bIns="121900" rtlCol="0" anchor="t" anchorCtr="0">
            <a:noAutofit/>
          </a:bodyPr>
          <a:lstStyle/>
          <a:p>
            <a:fld id="{00000000-1234-1234-1234-123412341234}" type="slidenum">
              <a:rPr lang="en"/>
              <a:pPr/>
              <a:t>3</a:t>
            </a:fld>
            <a:endParaRPr/>
          </a:p>
        </p:txBody>
      </p:sp>
      <p:grpSp>
        <p:nvGrpSpPr>
          <p:cNvPr id="29" name="Google Shape;373;p30"/>
          <p:cNvGrpSpPr/>
          <p:nvPr/>
        </p:nvGrpSpPr>
        <p:grpSpPr>
          <a:xfrm>
            <a:off x="372297" y="1136437"/>
            <a:ext cx="680651" cy="574752"/>
            <a:chOff x="5247525" y="3007275"/>
            <a:chExt cx="517575" cy="384825"/>
          </a:xfrm>
        </p:grpSpPr>
        <p:sp>
          <p:nvSpPr>
            <p:cNvPr id="30" name="Google Shape;374;p30"/>
            <p:cNvSpPr/>
            <p:nvPr/>
          </p:nvSpPr>
          <p:spPr>
            <a:xfrm>
              <a:off x="5247525" y="3007275"/>
              <a:ext cx="348900" cy="348900"/>
            </a:xfrm>
            <a:custGeom>
              <a:avLst/>
              <a:gdLst/>
              <a:ahLst/>
              <a:cxnLst/>
              <a:rect l="l" t="t" r="r" b="b"/>
              <a:pathLst>
                <a:path w="13956" h="13956" fill="none" extrusionOk="0">
                  <a:moveTo>
                    <a:pt x="13323" y="5772"/>
                  </a:moveTo>
                  <a:lnTo>
                    <a:pt x="11861" y="5626"/>
                  </a:lnTo>
                  <a:lnTo>
                    <a:pt x="11861" y="5626"/>
                  </a:lnTo>
                  <a:lnTo>
                    <a:pt x="11788" y="5334"/>
                  </a:lnTo>
                  <a:lnTo>
                    <a:pt x="11667" y="5042"/>
                  </a:lnTo>
                  <a:lnTo>
                    <a:pt x="11545" y="4750"/>
                  </a:lnTo>
                  <a:lnTo>
                    <a:pt x="11399" y="4482"/>
                  </a:lnTo>
                  <a:lnTo>
                    <a:pt x="12300" y="3337"/>
                  </a:lnTo>
                  <a:lnTo>
                    <a:pt x="12300" y="3337"/>
                  </a:lnTo>
                  <a:lnTo>
                    <a:pt x="12373" y="3240"/>
                  </a:lnTo>
                  <a:lnTo>
                    <a:pt x="12422" y="3118"/>
                  </a:lnTo>
                  <a:lnTo>
                    <a:pt x="12446" y="2996"/>
                  </a:lnTo>
                  <a:lnTo>
                    <a:pt x="12446" y="2850"/>
                  </a:lnTo>
                  <a:lnTo>
                    <a:pt x="12422" y="2728"/>
                  </a:lnTo>
                  <a:lnTo>
                    <a:pt x="12397" y="2606"/>
                  </a:lnTo>
                  <a:lnTo>
                    <a:pt x="12324" y="2485"/>
                  </a:lnTo>
                  <a:lnTo>
                    <a:pt x="12251" y="2387"/>
                  </a:lnTo>
                  <a:lnTo>
                    <a:pt x="11569" y="1705"/>
                  </a:lnTo>
                  <a:lnTo>
                    <a:pt x="11569" y="1705"/>
                  </a:lnTo>
                  <a:lnTo>
                    <a:pt x="11472" y="1632"/>
                  </a:lnTo>
                  <a:lnTo>
                    <a:pt x="11350" y="1559"/>
                  </a:lnTo>
                  <a:lnTo>
                    <a:pt x="11228" y="1510"/>
                  </a:lnTo>
                  <a:lnTo>
                    <a:pt x="11106" y="1510"/>
                  </a:lnTo>
                  <a:lnTo>
                    <a:pt x="10960" y="1510"/>
                  </a:lnTo>
                  <a:lnTo>
                    <a:pt x="10838" y="1535"/>
                  </a:lnTo>
                  <a:lnTo>
                    <a:pt x="10717" y="1583"/>
                  </a:lnTo>
                  <a:lnTo>
                    <a:pt x="10619" y="1656"/>
                  </a:lnTo>
                  <a:lnTo>
                    <a:pt x="9475" y="2558"/>
                  </a:lnTo>
                  <a:lnTo>
                    <a:pt x="9475" y="2558"/>
                  </a:lnTo>
                  <a:lnTo>
                    <a:pt x="9207" y="2411"/>
                  </a:lnTo>
                  <a:lnTo>
                    <a:pt x="8914" y="2290"/>
                  </a:lnTo>
                  <a:lnTo>
                    <a:pt x="8622" y="2168"/>
                  </a:lnTo>
                  <a:lnTo>
                    <a:pt x="8330" y="2070"/>
                  </a:lnTo>
                  <a:lnTo>
                    <a:pt x="8159" y="634"/>
                  </a:lnTo>
                  <a:lnTo>
                    <a:pt x="8159" y="634"/>
                  </a:lnTo>
                  <a:lnTo>
                    <a:pt x="8135" y="512"/>
                  </a:lnTo>
                  <a:lnTo>
                    <a:pt x="8086" y="390"/>
                  </a:lnTo>
                  <a:lnTo>
                    <a:pt x="8013" y="293"/>
                  </a:lnTo>
                  <a:lnTo>
                    <a:pt x="7940" y="195"/>
                  </a:lnTo>
                  <a:lnTo>
                    <a:pt x="7818" y="122"/>
                  </a:lnTo>
                  <a:lnTo>
                    <a:pt x="7721" y="49"/>
                  </a:lnTo>
                  <a:lnTo>
                    <a:pt x="7575" y="25"/>
                  </a:lnTo>
                  <a:lnTo>
                    <a:pt x="7453" y="0"/>
                  </a:lnTo>
                  <a:lnTo>
                    <a:pt x="6479" y="0"/>
                  </a:lnTo>
                  <a:lnTo>
                    <a:pt x="6479" y="0"/>
                  </a:lnTo>
                  <a:lnTo>
                    <a:pt x="6357" y="25"/>
                  </a:lnTo>
                  <a:lnTo>
                    <a:pt x="6235" y="49"/>
                  </a:lnTo>
                  <a:lnTo>
                    <a:pt x="6114" y="122"/>
                  </a:lnTo>
                  <a:lnTo>
                    <a:pt x="6016" y="195"/>
                  </a:lnTo>
                  <a:lnTo>
                    <a:pt x="5919" y="293"/>
                  </a:lnTo>
                  <a:lnTo>
                    <a:pt x="5846" y="390"/>
                  </a:lnTo>
                  <a:lnTo>
                    <a:pt x="5797" y="512"/>
                  </a:lnTo>
                  <a:lnTo>
                    <a:pt x="5773" y="634"/>
                  </a:lnTo>
                  <a:lnTo>
                    <a:pt x="5602" y="2070"/>
                  </a:lnTo>
                  <a:lnTo>
                    <a:pt x="5602" y="2070"/>
                  </a:lnTo>
                  <a:lnTo>
                    <a:pt x="5310" y="2168"/>
                  </a:lnTo>
                  <a:lnTo>
                    <a:pt x="5018" y="2290"/>
                  </a:lnTo>
                  <a:lnTo>
                    <a:pt x="4750" y="2411"/>
                  </a:lnTo>
                  <a:lnTo>
                    <a:pt x="4482" y="2558"/>
                  </a:lnTo>
                  <a:lnTo>
                    <a:pt x="3337" y="1656"/>
                  </a:lnTo>
                  <a:lnTo>
                    <a:pt x="3337" y="1656"/>
                  </a:lnTo>
                  <a:lnTo>
                    <a:pt x="3215" y="1583"/>
                  </a:lnTo>
                  <a:lnTo>
                    <a:pt x="3094" y="1535"/>
                  </a:lnTo>
                  <a:lnTo>
                    <a:pt x="2972" y="1510"/>
                  </a:lnTo>
                  <a:lnTo>
                    <a:pt x="2850" y="1510"/>
                  </a:lnTo>
                  <a:lnTo>
                    <a:pt x="2728" y="1510"/>
                  </a:lnTo>
                  <a:lnTo>
                    <a:pt x="2582" y="1559"/>
                  </a:lnTo>
                  <a:lnTo>
                    <a:pt x="2485" y="1632"/>
                  </a:lnTo>
                  <a:lnTo>
                    <a:pt x="2387" y="1705"/>
                  </a:lnTo>
                  <a:lnTo>
                    <a:pt x="1705" y="2387"/>
                  </a:lnTo>
                  <a:lnTo>
                    <a:pt x="1705" y="2387"/>
                  </a:lnTo>
                  <a:lnTo>
                    <a:pt x="1608" y="2485"/>
                  </a:lnTo>
                  <a:lnTo>
                    <a:pt x="1559" y="2606"/>
                  </a:lnTo>
                  <a:lnTo>
                    <a:pt x="1511" y="2728"/>
                  </a:lnTo>
                  <a:lnTo>
                    <a:pt x="1486" y="2850"/>
                  </a:lnTo>
                  <a:lnTo>
                    <a:pt x="1486" y="2996"/>
                  </a:lnTo>
                  <a:lnTo>
                    <a:pt x="1511" y="3118"/>
                  </a:lnTo>
                  <a:lnTo>
                    <a:pt x="1559" y="3240"/>
                  </a:lnTo>
                  <a:lnTo>
                    <a:pt x="1632" y="3337"/>
                  </a:lnTo>
                  <a:lnTo>
                    <a:pt x="2533" y="4482"/>
                  </a:lnTo>
                  <a:lnTo>
                    <a:pt x="2533" y="4482"/>
                  </a:lnTo>
                  <a:lnTo>
                    <a:pt x="2387" y="4750"/>
                  </a:lnTo>
                  <a:lnTo>
                    <a:pt x="2266" y="5042"/>
                  </a:lnTo>
                  <a:lnTo>
                    <a:pt x="2168" y="5334"/>
                  </a:lnTo>
                  <a:lnTo>
                    <a:pt x="2071" y="5626"/>
                  </a:lnTo>
                  <a:lnTo>
                    <a:pt x="634" y="5772"/>
                  </a:lnTo>
                  <a:lnTo>
                    <a:pt x="634" y="5772"/>
                  </a:lnTo>
                  <a:lnTo>
                    <a:pt x="512" y="5821"/>
                  </a:lnTo>
                  <a:lnTo>
                    <a:pt x="390" y="5870"/>
                  </a:lnTo>
                  <a:lnTo>
                    <a:pt x="268" y="5943"/>
                  </a:lnTo>
                  <a:lnTo>
                    <a:pt x="171" y="6016"/>
                  </a:lnTo>
                  <a:lnTo>
                    <a:pt x="98" y="6138"/>
                  </a:lnTo>
                  <a:lnTo>
                    <a:pt x="49" y="6235"/>
                  </a:lnTo>
                  <a:lnTo>
                    <a:pt x="1" y="6381"/>
                  </a:lnTo>
                  <a:lnTo>
                    <a:pt x="1" y="6503"/>
                  </a:lnTo>
                  <a:lnTo>
                    <a:pt x="1" y="7453"/>
                  </a:lnTo>
                  <a:lnTo>
                    <a:pt x="1" y="7453"/>
                  </a:lnTo>
                  <a:lnTo>
                    <a:pt x="1" y="7599"/>
                  </a:lnTo>
                  <a:lnTo>
                    <a:pt x="49" y="7721"/>
                  </a:lnTo>
                  <a:lnTo>
                    <a:pt x="98" y="7843"/>
                  </a:lnTo>
                  <a:lnTo>
                    <a:pt x="171" y="7940"/>
                  </a:lnTo>
                  <a:lnTo>
                    <a:pt x="268" y="8037"/>
                  </a:lnTo>
                  <a:lnTo>
                    <a:pt x="390" y="8111"/>
                  </a:lnTo>
                  <a:lnTo>
                    <a:pt x="512" y="8159"/>
                  </a:lnTo>
                  <a:lnTo>
                    <a:pt x="634" y="8184"/>
                  </a:lnTo>
                  <a:lnTo>
                    <a:pt x="2071" y="8354"/>
                  </a:lnTo>
                  <a:lnTo>
                    <a:pt x="2071" y="8354"/>
                  </a:lnTo>
                  <a:lnTo>
                    <a:pt x="2168" y="8646"/>
                  </a:lnTo>
                  <a:lnTo>
                    <a:pt x="2266" y="8914"/>
                  </a:lnTo>
                  <a:lnTo>
                    <a:pt x="2387" y="9206"/>
                  </a:lnTo>
                  <a:lnTo>
                    <a:pt x="2533" y="9474"/>
                  </a:lnTo>
                  <a:lnTo>
                    <a:pt x="1632" y="10619"/>
                  </a:lnTo>
                  <a:lnTo>
                    <a:pt x="1632" y="10619"/>
                  </a:lnTo>
                  <a:lnTo>
                    <a:pt x="1559" y="10741"/>
                  </a:lnTo>
                  <a:lnTo>
                    <a:pt x="1511" y="10863"/>
                  </a:lnTo>
                  <a:lnTo>
                    <a:pt x="1486" y="10984"/>
                  </a:lnTo>
                  <a:lnTo>
                    <a:pt x="1486" y="11106"/>
                  </a:lnTo>
                  <a:lnTo>
                    <a:pt x="1511" y="11228"/>
                  </a:lnTo>
                  <a:lnTo>
                    <a:pt x="1559" y="11350"/>
                  </a:lnTo>
                  <a:lnTo>
                    <a:pt x="1608" y="11472"/>
                  </a:lnTo>
                  <a:lnTo>
                    <a:pt x="1705" y="11569"/>
                  </a:lnTo>
                  <a:lnTo>
                    <a:pt x="2387" y="12251"/>
                  </a:lnTo>
                  <a:lnTo>
                    <a:pt x="2387" y="12251"/>
                  </a:lnTo>
                  <a:lnTo>
                    <a:pt x="2485" y="12348"/>
                  </a:lnTo>
                  <a:lnTo>
                    <a:pt x="2582" y="12397"/>
                  </a:lnTo>
                  <a:lnTo>
                    <a:pt x="2728" y="12446"/>
                  </a:lnTo>
                  <a:lnTo>
                    <a:pt x="2850" y="12470"/>
                  </a:lnTo>
                  <a:lnTo>
                    <a:pt x="2972" y="12470"/>
                  </a:lnTo>
                  <a:lnTo>
                    <a:pt x="3094" y="12421"/>
                  </a:lnTo>
                  <a:lnTo>
                    <a:pt x="3215" y="12373"/>
                  </a:lnTo>
                  <a:lnTo>
                    <a:pt x="3337" y="12324"/>
                  </a:lnTo>
                  <a:lnTo>
                    <a:pt x="4482" y="11423"/>
                  </a:lnTo>
                  <a:lnTo>
                    <a:pt x="4482" y="11423"/>
                  </a:lnTo>
                  <a:lnTo>
                    <a:pt x="4750" y="11545"/>
                  </a:lnTo>
                  <a:lnTo>
                    <a:pt x="5018" y="11691"/>
                  </a:lnTo>
                  <a:lnTo>
                    <a:pt x="5310" y="11788"/>
                  </a:lnTo>
                  <a:lnTo>
                    <a:pt x="5602" y="11886"/>
                  </a:lnTo>
                  <a:lnTo>
                    <a:pt x="5773" y="13322"/>
                  </a:lnTo>
                  <a:lnTo>
                    <a:pt x="5773" y="13322"/>
                  </a:lnTo>
                  <a:lnTo>
                    <a:pt x="5797" y="13444"/>
                  </a:lnTo>
                  <a:lnTo>
                    <a:pt x="5846" y="13566"/>
                  </a:lnTo>
                  <a:lnTo>
                    <a:pt x="5919" y="13688"/>
                  </a:lnTo>
                  <a:lnTo>
                    <a:pt x="6016" y="13785"/>
                  </a:lnTo>
                  <a:lnTo>
                    <a:pt x="6114" y="13858"/>
                  </a:lnTo>
                  <a:lnTo>
                    <a:pt x="6235" y="13907"/>
                  </a:lnTo>
                  <a:lnTo>
                    <a:pt x="6357" y="13956"/>
                  </a:lnTo>
                  <a:lnTo>
                    <a:pt x="6479" y="13956"/>
                  </a:lnTo>
                  <a:lnTo>
                    <a:pt x="7453" y="13956"/>
                  </a:lnTo>
                  <a:lnTo>
                    <a:pt x="7453" y="13956"/>
                  </a:lnTo>
                  <a:lnTo>
                    <a:pt x="7575" y="13956"/>
                  </a:lnTo>
                  <a:lnTo>
                    <a:pt x="7721" y="13907"/>
                  </a:lnTo>
                  <a:lnTo>
                    <a:pt x="7818" y="13858"/>
                  </a:lnTo>
                  <a:lnTo>
                    <a:pt x="7940" y="13785"/>
                  </a:lnTo>
                  <a:lnTo>
                    <a:pt x="8013" y="13688"/>
                  </a:lnTo>
                  <a:lnTo>
                    <a:pt x="8086" y="13566"/>
                  </a:lnTo>
                  <a:lnTo>
                    <a:pt x="8135" y="13444"/>
                  </a:lnTo>
                  <a:lnTo>
                    <a:pt x="8159" y="13322"/>
                  </a:lnTo>
                  <a:lnTo>
                    <a:pt x="8330" y="11886"/>
                  </a:lnTo>
                  <a:lnTo>
                    <a:pt x="8330" y="11886"/>
                  </a:lnTo>
                  <a:lnTo>
                    <a:pt x="8622" y="11788"/>
                  </a:lnTo>
                  <a:lnTo>
                    <a:pt x="8914" y="11691"/>
                  </a:lnTo>
                  <a:lnTo>
                    <a:pt x="9207" y="11545"/>
                  </a:lnTo>
                  <a:lnTo>
                    <a:pt x="9475" y="11423"/>
                  </a:lnTo>
                  <a:lnTo>
                    <a:pt x="10619" y="12324"/>
                  </a:lnTo>
                  <a:lnTo>
                    <a:pt x="10619" y="12324"/>
                  </a:lnTo>
                  <a:lnTo>
                    <a:pt x="10717" y="12373"/>
                  </a:lnTo>
                  <a:lnTo>
                    <a:pt x="10838" y="12421"/>
                  </a:lnTo>
                  <a:lnTo>
                    <a:pt x="10960" y="12470"/>
                  </a:lnTo>
                  <a:lnTo>
                    <a:pt x="11106" y="12470"/>
                  </a:lnTo>
                  <a:lnTo>
                    <a:pt x="11228" y="12446"/>
                  </a:lnTo>
                  <a:lnTo>
                    <a:pt x="11350" y="12397"/>
                  </a:lnTo>
                  <a:lnTo>
                    <a:pt x="11472" y="12348"/>
                  </a:lnTo>
                  <a:lnTo>
                    <a:pt x="11569" y="12251"/>
                  </a:lnTo>
                  <a:lnTo>
                    <a:pt x="12251" y="11569"/>
                  </a:lnTo>
                  <a:lnTo>
                    <a:pt x="12251" y="11569"/>
                  </a:lnTo>
                  <a:lnTo>
                    <a:pt x="12324" y="11472"/>
                  </a:lnTo>
                  <a:lnTo>
                    <a:pt x="12397" y="11350"/>
                  </a:lnTo>
                  <a:lnTo>
                    <a:pt x="12422" y="11228"/>
                  </a:lnTo>
                  <a:lnTo>
                    <a:pt x="12446" y="11106"/>
                  </a:lnTo>
                  <a:lnTo>
                    <a:pt x="12446" y="10984"/>
                  </a:lnTo>
                  <a:lnTo>
                    <a:pt x="12422" y="10863"/>
                  </a:lnTo>
                  <a:lnTo>
                    <a:pt x="12373" y="10741"/>
                  </a:lnTo>
                  <a:lnTo>
                    <a:pt x="12300" y="10619"/>
                  </a:lnTo>
                  <a:lnTo>
                    <a:pt x="11399" y="9474"/>
                  </a:lnTo>
                  <a:lnTo>
                    <a:pt x="11399" y="9474"/>
                  </a:lnTo>
                  <a:lnTo>
                    <a:pt x="11545" y="9206"/>
                  </a:lnTo>
                  <a:lnTo>
                    <a:pt x="11667" y="8914"/>
                  </a:lnTo>
                  <a:lnTo>
                    <a:pt x="11788" y="8646"/>
                  </a:lnTo>
                  <a:lnTo>
                    <a:pt x="11861" y="8354"/>
                  </a:lnTo>
                  <a:lnTo>
                    <a:pt x="13323" y="8184"/>
                  </a:lnTo>
                  <a:lnTo>
                    <a:pt x="13323" y="8184"/>
                  </a:lnTo>
                  <a:lnTo>
                    <a:pt x="13444" y="8159"/>
                  </a:lnTo>
                  <a:lnTo>
                    <a:pt x="13566" y="8111"/>
                  </a:lnTo>
                  <a:lnTo>
                    <a:pt x="13664" y="8037"/>
                  </a:lnTo>
                  <a:lnTo>
                    <a:pt x="13761" y="7940"/>
                  </a:lnTo>
                  <a:lnTo>
                    <a:pt x="13834" y="7843"/>
                  </a:lnTo>
                  <a:lnTo>
                    <a:pt x="13907" y="7721"/>
                  </a:lnTo>
                  <a:lnTo>
                    <a:pt x="13932" y="7599"/>
                  </a:lnTo>
                  <a:lnTo>
                    <a:pt x="13956" y="7453"/>
                  </a:lnTo>
                  <a:lnTo>
                    <a:pt x="13956" y="6503"/>
                  </a:lnTo>
                  <a:lnTo>
                    <a:pt x="13956" y="6503"/>
                  </a:lnTo>
                  <a:lnTo>
                    <a:pt x="13932" y="6381"/>
                  </a:lnTo>
                  <a:lnTo>
                    <a:pt x="13907" y="6235"/>
                  </a:lnTo>
                  <a:lnTo>
                    <a:pt x="13834" y="6138"/>
                  </a:lnTo>
                  <a:lnTo>
                    <a:pt x="13761" y="6016"/>
                  </a:lnTo>
                  <a:lnTo>
                    <a:pt x="13664" y="5943"/>
                  </a:lnTo>
                  <a:lnTo>
                    <a:pt x="13566" y="5870"/>
                  </a:lnTo>
                  <a:lnTo>
                    <a:pt x="13444" y="5821"/>
                  </a:lnTo>
                  <a:lnTo>
                    <a:pt x="13323" y="5772"/>
                  </a:lnTo>
                  <a:lnTo>
                    <a:pt x="13323" y="5772"/>
                  </a:lnTo>
                  <a:close/>
                  <a:moveTo>
                    <a:pt x="8573" y="8598"/>
                  </a:moveTo>
                  <a:lnTo>
                    <a:pt x="8573" y="8598"/>
                  </a:lnTo>
                  <a:lnTo>
                    <a:pt x="8403" y="8744"/>
                  </a:lnTo>
                  <a:lnTo>
                    <a:pt x="8232" y="8890"/>
                  </a:lnTo>
                  <a:lnTo>
                    <a:pt x="8038" y="8987"/>
                  </a:lnTo>
                  <a:lnTo>
                    <a:pt x="7818" y="9085"/>
                  </a:lnTo>
                  <a:lnTo>
                    <a:pt x="7624" y="9158"/>
                  </a:lnTo>
                  <a:lnTo>
                    <a:pt x="7404" y="9206"/>
                  </a:lnTo>
                  <a:lnTo>
                    <a:pt x="7185" y="9231"/>
                  </a:lnTo>
                  <a:lnTo>
                    <a:pt x="6966" y="9255"/>
                  </a:lnTo>
                  <a:lnTo>
                    <a:pt x="6747" y="9231"/>
                  </a:lnTo>
                  <a:lnTo>
                    <a:pt x="6528" y="9206"/>
                  </a:lnTo>
                  <a:lnTo>
                    <a:pt x="6333" y="9158"/>
                  </a:lnTo>
                  <a:lnTo>
                    <a:pt x="6114" y="9085"/>
                  </a:lnTo>
                  <a:lnTo>
                    <a:pt x="5919" y="8987"/>
                  </a:lnTo>
                  <a:lnTo>
                    <a:pt x="5724" y="8890"/>
                  </a:lnTo>
                  <a:lnTo>
                    <a:pt x="5529" y="8744"/>
                  </a:lnTo>
                  <a:lnTo>
                    <a:pt x="5359" y="8598"/>
                  </a:lnTo>
                  <a:lnTo>
                    <a:pt x="5359" y="8598"/>
                  </a:lnTo>
                  <a:lnTo>
                    <a:pt x="5212" y="8427"/>
                  </a:lnTo>
                  <a:lnTo>
                    <a:pt x="5066" y="8232"/>
                  </a:lnTo>
                  <a:lnTo>
                    <a:pt x="4969" y="8037"/>
                  </a:lnTo>
                  <a:lnTo>
                    <a:pt x="4871" y="7843"/>
                  </a:lnTo>
                  <a:lnTo>
                    <a:pt x="4798" y="7623"/>
                  </a:lnTo>
                  <a:lnTo>
                    <a:pt x="4750" y="7404"/>
                  </a:lnTo>
                  <a:lnTo>
                    <a:pt x="4701" y="7209"/>
                  </a:lnTo>
                  <a:lnTo>
                    <a:pt x="4701" y="6990"/>
                  </a:lnTo>
                  <a:lnTo>
                    <a:pt x="4701" y="6771"/>
                  </a:lnTo>
                  <a:lnTo>
                    <a:pt x="4750" y="6552"/>
                  </a:lnTo>
                  <a:lnTo>
                    <a:pt x="4798" y="6333"/>
                  </a:lnTo>
                  <a:lnTo>
                    <a:pt x="4871" y="6138"/>
                  </a:lnTo>
                  <a:lnTo>
                    <a:pt x="4969" y="5919"/>
                  </a:lnTo>
                  <a:lnTo>
                    <a:pt x="5066" y="5724"/>
                  </a:lnTo>
                  <a:lnTo>
                    <a:pt x="5212" y="5553"/>
                  </a:lnTo>
                  <a:lnTo>
                    <a:pt x="5359" y="5383"/>
                  </a:lnTo>
                  <a:lnTo>
                    <a:pt x="5359" y="5383"/>
                  </a:lnTo>
                  <a:lnTo>
                    <a:pt x="5529" y="5212"/>
                  </a:lnTo>
                  <a:lnTo>
                    <a:pt x="5724" y="5091"/>
                  </a:lnTo>
                  <a:lnTo>
                    <a:pt x="5919" y="4969"/>
                  </a:lnTo>
                  <a:lnTo>
                    <a:pt x="6114" y="4871"/>
                  </a:lnTo>
                  <a:lnTo>
                    <a:pt x="6333" y="4798"/>
                  </a:lnTo>
                  <a:lnTo>
                    <a:pt x="6528" y="4750"/>
                  </a:lnTo>
                  <a:lnTo>
                    <a:pt x="6747" y="4725"/>
                  </a:lnTo>
                  <a:lnTo>
                    <a:pt x="6966" y="4701"/>
                  </a:lnTo>
                  <a:lnTo>
                    <a:pt x="7185" y="4725"/>
                  </a:lnTo>
                  <a:lnTo>
                    <a:pt x="7404" y="4750"/>
                  </a:lnTo>
                  <a:lnTo>
                    <a:pt x="7624" y="4798"/>
                  </a:lnTo>
                  <a:lnTo>
                    <a:pt x="7818" y="4871"/>
                  </a:lnTo>
                  <a:lnTo>
                    <a:pt x="8038" y="4969"/>
                  </a:lnTo>
                  <a:lnTo>
                    <a:pt x="8232" y="5091"/>
                  </a:lnTo>
                  <a:lnTo>
                    <a:pt x="8403" y="5212"/>
                  </a:lnTo>
                  <a:lnTo>
                    <a:pt x="8573" y="5383"/>
                  </a:lnTo>
                  <a:lnTo>
                    <a:pt x="8573" y="5383"/>
                  </a:lnTo>
                  <a:lnTo>
                    <a:pt x="8744" y="5553"/>
                  </a:lnTo>
                  <a:lnTo>
                    <a:pt x="8866" y="5724"/>
                  </a:lnTo>
                  <a:lnTo>
                    <a:pt x="8987" y="5919"/>
                  </a:lnTo>
                  <a:lnTo>
                    <a:pt x="9085" y="6138"/>
                  </a:lnTo>
                  <a:lnTo>
                    <a:pt x="9158" y="6333"/>
                  </a:lnTo>
                  <a:lnTo>
                    <a:pt x="9207" y="6552"/>
                  </a:lnTo>
                  <a:lnTo>
                    <a:pt x="9231" y="6771"/>
                  </a:lnTo>
                  <a:lnTo>
                    <a:pt x="9231" y="6990"/>
                  </a:lnTo>
                  <a:lnTo>
                    <a:pt x="9231" y="7209"/>
                  </a:lnTo>
                  <a:lnTo>
                    <a:pt x="9207" y="7404"/>
                  </a:lnTo>
                  <a:lnTo>
                    <a:pt x="9158" y="7623"/>
                  </a:lnTo>
                  <a:lnTo>
                    <a:pt x="9085" y="7843"/>
                  </a:lnTo>
                  <a:lnTo>
                    <a:pt x="8987" y="8037"/>
                  </a:lnTo>
                  <a:lnTo>
                    <a:pt x="8866" y="8232"/>
                  </a:lnTo>
                  <a:lnTo>
                    <a:pt x="8744" y="8427"/>
                  </a:lnTo>
                  <a:lnTo>
                    <a:pt x="8573" y="8598"/>
                  </a:lnTo>
                  <a:lnTo>
                    <a:pt x="8573" y="8598"/>
                  </a:lnTo>
                  <a:close/>
                </a:path>
              </a:pathLst>
            </a:custGeom>
            <a:noFill/>
            <a:ln w="95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75;p30"/>
            <p:cNvSpPr/>
            <p:nvPr/>
          </p:nvSpPr>
          <p:spPr>
            <a:xfrm>
              <a:off x="5566575" y="3193575"/>
              <a:ext cx="198525" cy="198525"/>
            </a:xfrm>
            <a:custGeom>
              <a:avLst/>
              <a:gdLst/>
              <a:ahLst/>
              <a:cxnLst/>
              <a:rect l="l" t="t" r="r" b="b"/>
              <a:pathLst>
                <a:path w="7941" h="7941" fill="none" extrusionOk="0">
                  <a:moveTo>
                    <a:pt x="7258" y="2144"/>
                  </a:moveTo>
                  <a:lnTo>
                    <a:pt x="6138" y="2388"/>
                  </a:lnTo>
                  <a:lnTo>
                    <a:pt x="6138" y="2388"/>
                  </a:lnTo>
                  <a:lnTo>
                    <a:pt x="6016" y="2217"/>
                  </a:lnTo>
                  <a:lnTo>
                    <a:pt x="5870" y="2071"/>
                  </a:lnTo>
                  <a:lnTo>
                    <a:pt x="6260" y="975"/>
                  </a:lnTo>
                  <a:lnTo>
                    <a:pt x="6260" y="975"/>
                  </a:lnTo>
                  <a:lnTo>
                    <a:pt x="6284" y="902"/>
                  </a:lnTo>
                  <a:lnTo>
                    <a:pt x="6284" y="829"/>
                  </a:lnTo>
                  <a:lnTo>
                    <a:pt x="6260" y="683"/>
                  </a:lnTo>
                  <a:lnTo>
                    <a:pt x="6162" y="561"/>
                  </a:lnTo>
                  <a:lnTo>
                    <a:pt x="6114" y="488"/>
                  </a:lnTo>
                  <a:lnTo>
                    <a:pt x="6065" y="464"/>
                  </a:lnTo>
                  <a:lnTo>
                    <a:pt x="5553" y="196"/>
                  </a:lnTo>
                  <a:lnTo>
                    <a:pt x="5553" y="196"/>
                  </a:lnTo>
                  <a:lnTo>
                    <a:pt x="5480" y="171"/>
                  </a:lnTo>
                  <a:lnTo>
                    <a:pt x="5407" y="171"/>
                  </a:lnTo>
                  <a:lnTo>
                    <a:pt x="5261" y="171"/>
                  </a:lnTo>
                  <a:lnTo>
                    <a:pt x="5115" y="244"/>
                  </a:lnTo>
                  <a:lnTo>
                    <a:pt x="5066" y="293"/>
                  </a:lnTo>
                  <a:lnTo>
                    <a:pt x="5018" y="342"/>
                  </a:lnTo>
                  <a:lnTo>
                    <a:pt x="4384" y="1316"/>
                  </a:lnTo>
                  <a:lnTo>
                    <a:pt x="4384" y="1316"/>
                  </a:lnTo>
                  <a:lnTo>
                    <a:pt x="4165" y="1292"/>
                  </a:lnTo>
                  <a:lnTo>
                    <a:pt x="3970" y="1292"/>
                  </a:lnTo>
                  <a:lnTo>
                    <a:pt x="3483" y="244"/>
                  </a:lnTo>
                  <a:lnTo>
                    <a:pt x="3483" y="244"/>
                  </a:lnTo>
                  <a:lnTo>
                    <a:pt x="3435" y="171"/>
                  </a:lnTo>
                  <a:lnTo>
                    <a:pt x="3386" y="123"/>
                  </a:lnTo>
                  <a:lnTo>
                    <a:pt x="3264" y="50"/>
                  </a:lnTo>
                  <a:lnTo>
                    <a:pt x="3118" y="1"/>
                  </a:lnTo>
                  <a:lnTo>
                    <a:pt x="3045" y="1"/>
                  </a:lnTo>
                  <a:lnTo>
                    <a:pt x="2972" y="25"/>
                  </a:lnTo>
                  <a:lnTo>
                    <a:pt x="2436" y="196"/>
                  </a:lnTo>
                  <a:lnTo>
                    <a:pt x="2436" y="196"/>
                  </a:lnTo>
                  <a:lnTo>
                    <a:pt x="2363" y="220"/>
                  </a:lnTo>
                  <a:lnTo>
                    <a:pt x="2290" y="269"/>
                  </a:lnTo>
                  <a:lnTo>
                    <a:pt x="2192" y="391"/>
                  </a:lnTo>
                  <a:lnTo>
                    <a:pt x="2144" y="537"/>
                  </a:lnTo>
                  <a:lnTo>
                    <a:pt x="2144" y="610"/>
                  </a:lnTo>
                  <a:lnTo>
                    <a:pt x="2144" y="683"/>
                  </a:lnTo>
                  <a:lnTo>
                    <a:pt x="2387" y="1828"/>
                  </a:lnTo>
                  <a:lnTo>
                    <a:pt x="2387" y="1828"/>
                  </a:lnTo>
                  <a:lnTo>
                    <a:pt x="2217" y="1949"/>
                  </a:lnTo>
                  <a:lnTo>
                    <a:pt x="2071" y="2095"/>
                  </a:lnTo>
                  <a:lnTo>
                    <a:pt x="999" y="1681"/>
                  </a:lnTo>
                  <a:lnTo>
                    <a:pt x="999" y="1681"/>
                  </a:lnTo>
                  <a:lnTo>
                    <a:pt x="926" y="1681"/>
                  </a:lnTo>
                  <a:lnTo>
                    <a:pt x="829" y="1657"/>
                  </a:lnTo>
                  <a:lnTo>
                    <a:pt x="682" y="1706"/>
                  </a:lnTo>
                  <a:lnTo>
                    <a:pt x="561" y="1779"/>
                  </a:lnTo>
                  <a:lnTo>
                    <a:pt x="512" y="1828"/>
                  </a:lnTo>
                  <a:lnTo>
                    <a:pt x="463" y="1901"/>
                  </a:lnTo>
                  <a:lnTo>
                    <a:pt x="220" y="2388"/>
                  </a:lnTo>
                  <a:lnTo>
                    <a:pt x="220" y="2388"/>
                  </a:lnTo>
                  <a:lnTo>
                    <a:pt x="195" y="2461"/>
                  </a:lnTo>
                  <a:lnTo>
                    <a:pt x="171" y="2534"/>
                  </a:lnTo>
                  <a:lnTo>
                    <a:pt x="195" y="2704"/>
                  </a:lnTo>
                  <a:lnTo>
                    <a:pt x="244" y="2826"/>
                  </a:lnTo>
                  <a:lnTo>
                    <a:pt x="293" y="2899"/>
                  </a:lnTo>
                  <a:lnTo>
                    <a:pt x="366" y="2948"/>
                  </a:lnTo>
                  <a:lnTo>
                    <a:pt x="1340" y="3581"/>
                  </a:lnTo>
                  <a:lnTo>
                    <a:pt x="1340" y="3581"/>
                  </a:lnTo>
                  <a:lnTo>
                    <a:pt x="1316" y="3776"/>
                  </a:lnTo>
                  <a:lnTo>
                    <a:pt x="1291" y="3995"/>
                  </a:lnTo>
                  <a:lnTo>
                    <a:pt x="244" y="4482"/>
                  </a:lnTo>
                  <a:lnTo>
                    <a:pt x="244" y="4482"/>
                  </a:lnTo>
                  <a:lnTo>
                    <a:pt x="195" y="4507"/>
                  </a:lnTo>
                  <a:lnTo>
                    <a:pt x="122" y="4555"/>
                  </a:lnTo>
                  <a:lnTo>
                    <a:pt x="49" y="4701"/>
                  </a:lnTo>
                  <a:lnTo>
                    <a:pt x="0" y="4848"/>
                  </a:lnTo>
                  <a:lnTo>
                    <a:pt x="25" y="4921"/>
                  </a:lnTo>
                  <a:lnTo>
                    <a:pt x="25" y="4994"/>
                  </a:lnTo>
                  <a:lnTo>
                    <a:pt x="220" y="5530"/>
                  </a:lnTo>
                  <a:lnTo>
                    <a:pt x="220" y="5530"/>
                  </a:lnTo>
                  <a:lnTo>
                    <a:pt x="244" y="5578"/>
                  </a:lnTo>
                  <a:lnTo>
                    <a:pt x="293" y="5651"/>
                  </a:lnTo>
                  <a:lnTo>
                    <a:pt x="390" y="5749"/>
                  </a:lnTo>
                  <a:lnTo>
                    <a:pt x="536" y="5797"/>
                  </a:lnTo>
                  <a:lnTo>
                    <a:pt x="609" y="5797"/>
                  </a:lnTo>
                  <a:lnTo>
                    <a:pt x="682" y="5797"/>
                  </a:lnTo>
                  <a:lnTo>
                    <a:pt x="1827" y="5554"/>
                  </a:lnTo>
                  <a:lnTo>
                    <a:pt x="1827" y="5554"/>
                  </a:lnTo>
                  <a:lnTo>
                    <a:pt x="1949" y="5724"/>
                  </a:lnTo>
                  <a:lnTo>
                    <a:pt x="2095" y="5870"/>
                  </a:lnTo>
                  <a:lnTo>
                    <a:pt x="1705" y="6966"/>
                  </a:lnTo>
                  <a:lnTo>
                    <a:pt x="1705" y="6966"/>
                  </a:lnTo>
                  <a:lnTo>
                    <a:pt x="1681" y="7040"/>
                  </a:lnTo>
                  <a:lnTo>
                    <a:pt x="1681" y="7113"/>
                  </a:lnTo>
                  <a:lnTo>
                    <a:pt x="1705" y="7259"/>
                  </a:lnTo>
                  <a:lnTo>
                    <a:pt x="1778" y="7380"/>
                  </a:lnTo>
                  <a:lnTo>
                    <a:pt x="1851" y="7429"/>
                  </a:lnTo>
                  <a:lnTo>
                    <a:pt x="1900" y="7478"/>
                  </a:lnTo>
                  <a:lnTo>
                    <a:pt x="2412" y="7721"/>
                  </a:lnTo>
                  <a:lnTo>
                    <a:pt x="2412" y="7721"/>
                  </a:lnTo>
                  <a:lnTo>
                    <a:pt x="2485" y="7770"/>
                  </a:lnTo>
                  <a:lnTo>
                    <a:pt x="2558" y="7770"/>
                  </a:lnTo>
                  <a:lnTo>
                    <a:pt x="2704" y="7770"/>
                  </a:lnTo>
                  <a:lnTo>
                    <a:pt x="2850" y="7697"/>
                  </a:lnTo>
                  <a:lnTo>
                    <a:pt x="2899" y="7648"/>
                  </a:lnTo>
                  <a:lnTo>
                    <a:pt x="2947" y="7600"/>
                  </a:lnTo>
                  <a:lnTo>
                    <a:pt x="3581" y="6625"/>
                  </a:lnTo>
                  <a:lnTo>
                    <a:pt x="3581" y="6625"/>
                  </a:lnTo>
                  <a:lnTo>
                    <a:pt x="3800" y="6650"/>
                  </a:lnTo>
                  <a:lnTo>
                    <a:pt x="3995" y="6650"/>
                  </a:lnTo>
                  <a:lnTo>
                    <a:pt x="4482" y="7697"/>
                  </a:lnTo>
                  <a:lnTo>
                    <a:pt x="4482" y="7697"/>
                  </a:lnTo>
                  <a:lnTo>
                    <a:pt x="4531" y="7770"/>
                  </a:lnTo>
                  <a:lnTo>
                    <a:pt x="4579" y="7819"/>
                  </a:lnTo>
                  <a:lnTo>
                    <a:pt x="4701" y="7892"/>
                  </a:lnTo>
                  <a:lnTo>
                    <a:pt x="4847" y="7941"/>
                  </a:lnTo>
                  <a:lnTo>
                    <a:pt x="4920" y="7941"/>
                  </a:lnTo>
                  <a:lnTo>
                    <a:pt x="4993" y="7916"/>
                  </a:lnTo>
                  <a:lnTo>
                    <a:pt x="5529" y="7746"/>
                  </a:lnTo>
                  <a:lnTo>
                    <a:pt x="5529" y="7746"/>
                  </a:lnTo>
                  <a:lnTo>
                    <a:pt x="5602" y="7721"/>
                  </a:lnTo>
                  <a:lnTo>
                    <a:pt x="5651" y="7673"/>
                  </a:lnTo>
                  <a:lnTo>
                    <a:pt x="5748" y="7551"/>
                  </a:lnTo>
                  <a:lnTo>
                    <a:pt x="5821" y="7405"/>
                  </a:lnTo>
                  <a:lnTo>
                    <a:pt x="5821" y="7332"/>
                  </a:lnTo>
                  <a:lnTo>
                    <a:pt x="5821" y="7259"/>
                  </a:lnTo>
                  <a:lnTo>
                    <a:pt x="5578" y="6114"/>
                  </a:lnTo>
                  <a:lnTo>
                    <a:pt x="5578" y="6114"/>
                  </a:lnTo>
                  <a:lnTo>
                    <a:pt x="5724" y="5992"/>
                  </a:lnTo>
                  <a:lnTo>
                    <a:pt x="5894" y="5846"/>
                  </a:lnTo>
                  <a:lnTo>
                    <a:pt x="6966" y="6260"/>
                  </a:lnTo>
                  <a:lnTo>
                    <a:pt x="6966" y="6260"/>
                  </a:lnTo>
                  <a:lnTo>
                    <a:pt x="7039" y="6260"/>
                  </a:lnTo>
                  <a:lnTo>
                    <a:pt x="7112" y="6285"/>
                  </a:lnTo>
                  <a:lnTo>
                    <a:pt x="7258" y="6236"/>
                  </a:lnTo>
                  <a:lnTo>
                    <a:pt x="7404" y="6163"/>
                  </a:lnTo>
                  <a:lnTo>
                    <a:pt x="7453" y="6114"/>
                  </a:lnTo>
                  <a:lnTo>
                    <a:pt x="7502" y="6041"/>
                  </a:lnTo>
                  <a:lnTo>
                    <a:pt x="7745" y="5530"/>
                  </a:lnTo>
                  <a:lnTo>
                    <a:pt x="7745" y="5530"/>
                  </a:lnTo>
                  <a:lnTo>
                    <a:pt x="7770" y="5481"/>
                  </a:lnTo>
                  <a:lnTo>
                    <a:pt x="7794" y="5383"/>
                  </a:lnTo>
                  <a:lnTo>
                    <a:pt x="7770" y="5237"/>
                  </a:lnTo>
                  <a:lnTo>
                    <a:pt x="7697" y="5115"/>
                  </a:lnTo>
                  <a:lnTo>
                    <a:pt x="7648" y="5042"/>
                  </a:lnTo>
                  <a:lnTo>
                    <a:pt x="7599" y="4994"/>
                  </a:lnTo>
                  <a:lnTo>
                    <a:pt x="6625" y="4360"/>
                  </a:lnTo>
                  <a:lnTo>
                    <a:pt x="6625" y="4360"/>
                  </a:lnTo>
                  <a:lnTo>
                    <a:pt x="6649" y="4166"/>
                  </a:lnTo>
                  <a:lnTo>
                    <a:pt x="6649" y="3946"/>
                  </a:lnTo>
                  <a:lnTo>
                    <a:pt x="7697" y="3459"/>
                  </a:lnTo>
                  <a:lnTo>
                    <a:pt x="7697" y="3459"/>
                  </a:lnTo>
                  <a:lnTo>
                    <a:pt x="7770" y="3435"/>
                  </a:lnTo>
                  <a:lnTo>
                    <a:pt x="7843" y="3386"/>
                  </a:lnTo>
                  <a:lnTo>
                    <a:pt x="7916" y="3240"/>
                  </a:lnTo>
                  <a:lnTo>
                    <a:pt x="7940" y="3094"/>
                  </a:lnTo>
                  <a:lnTo>
                    <a:pt x="7940" y="3021"/>
                  </a:lnTo>
                  <a:lnTo>
                    <a:pt x="7940" y="2948"/>
                  </a:lnTo>
                  <a:lnTo>
                    <a:pt x="7745" y="2412"/>
                  </a:lnTo>
                  <a:lnTo>
                    <a:pt x="7745" y="2412"/>
                  </a:lnTo>
                  <a:lnTo>
                    <a:pt x="7721" y="2339"/>
                  </a:lnTo>
                  <a:lnTo>
                    <a:pt x="7672" y="2290"/>
                  </a:lnTo>
                  <a:lnTo>
                    <a:pt x="7551" y="2193"/>
                  </a:lnTo>
                  <a:lnTo>
                    <a:pt x="7429" y="2144"/>
                  </a:lnTo>
                  <a:lnTo>
                    <a:pt x="7356" y="2144"/>
                  </a:lnTo>
                  <a:lnTo>
                    <a:pt x="7258" y="2144"/>
                  </a:lnTo>
                  <a:lnTo>
                    <a:pt x="7258" y="2144"/>
                  </a:lnTo>
                  <a:close/>
                  <a:moveTo>
                    <a:pt x="5480" y="4726"/>
                  </a:moveTo>
                  <a:lnTo>
                    <a:pt x="5480" y="4726"/>
                  </a:lnTo>
                  <a:lnTo>
                    <a:pt x="5383" y="4872"/>
                  </a:lnTo>
                  <a:lnTo>
                    <a:pt x="5286" y="4994"/>
                  </a:lnTo>
                  <a:lnTo>
                    <a:pt x="5188" y="5140"/>
                  </a:lnTo>
                  <a:lnTo>
                    <a:pt x="5066" y="5237"/>
                  </a:lnTo>
                  <a:lnTo>
                    <a:pt x="4945" y="5335"/>
                  </a:lnTo>
                  <a:lnTo>
                    <a:pt x="4798" y="5432"/>
                  </a:lnTo>
                  <a:lnTo>
                    <a:pt x="4652" y="5505"/>
                  </a:lnTo>
                  <a:lnTo>
                    <a:pt x="4506" y="5554"/>
                  </a:lnTo>
                  <a:lnTo>
                    <a:pt x="4360" y="5603"/>
                  </a:lnTo>
                  <a:lnTo>
                    <a:pt x="4190" y="5627"/>
                  </a:lnTo>
                  <a:lnTo>
                    <a:pt x="4043" y="5651"/>
                  </a:lnTo>
                  <a:lnTo>
                    <a:pt x="3873" y="5627"/>
                  </a:lnTo>
                  <a:lnTo>
                    <a:pt x="3702" y="5627"/>
                  </a:lnTo>
                  <a:lnTo>
                    <a:pt x="3556" y="5578"/>
                  </a:lnTo>
                  <a:lnTo>
                    <a:pt x="3386" y="5530"/>
                  </a:lnTo>
                  <a:lnTo>
                    <a:pt x="3240" y="5456"/>
                  </a:lnTo>
                  <a:lnTo>
                    <a:pt x="3240" y="5456"/>
                  </a:lnTo>
                  <a:lnTo>
                    <a:pt x="3094" y="5383"/>
                  </a:lnTo>
                  <a:lnTo>
                    <a:pt x="2947" y="5286"/>
                  </a:lnTo>
                  <a:lnTo>
                    <a:pt x="2826" y="5164"/>
                  </a:lnTo>
                  <a:lnTo>
                    <a:pt x="2704" y="5067"/>
                  </a:lnTo>
                  <a:lnTo>
                    <a:pt x="2606" y="4921"/>
                  </a:lnTo>
                  <a:lnTo>
                    <a:pt x="2533" y="4799"/>
                  </a:lnTo>
                  <a:lnTo>
                    <a:pt x="2460" y="4653"/>
                  </a:lnTo>
                  <a:lnTo>
                    <a:pt x="2387" y="4507"/>
                  </a:lnTo>
                  <a:lnTo>
                    <a:pt x="2363" y="4336"/>
                  </a:lnTo>
                  <a:lnTo>
                    <a:pt x="2314" y="4190"/>
                  </a:lnTo>
                  <a:lnTo>
                    <a:pt x="2314" y="4020"/>
                  </a:lnTo>
                  <a:lnTo>
                    <a:pt x="2314" y="3873"/>
                  </a:lnTo>
                  <a:lnTo>
                    <a:pt x="2339" y="3703"/>
                  </a:lnTo>
                  <a:lnTo>
                    <a:pt x="2363" y="3532"/>
                  </a:lnTo>
                  <a:lnTo>
                    <a:pt x="2412" y="3386"/>
                  </a:lnTo>
                  <a:lnTo>
                    <a:pt x="2485" y="3216"/>
                  </a:lnTo>
                  <a:lnTo>
                    <a:pt x="2485" y="3216"/>
                  </a:lnTo>
                  <a:lnTo>
                    <a:pt x="2582" y="3070"/>
                  </a:lnTo>
                  <a:lnTo>
                    <a:pt x="2680" y="2948"/>
                  </a:lnTo>
                  <a:lnTo>
                    <a:pt x="2777" y="2802"/>
                  </a:lnTo>
                  <a:lnTo>
                    <a:pt x="2899" y="2704"/>
                  </a:lnTo>
                  <a:lnTo>
                    <a:pt x="3020" y="2607"/>
                  </a:lnTo>
                  <a:lnTo>
                    <a:pt x="3167" y="2509"/>
                  </a:lnTo>
                  <a:lnTo>
                    <a:pt x="3313" y="2436"/>
                  </a:lnTo>
                  <a:lnTo>
                    <a:pt x="3459" y="2388"/>
                  </a:lnTo>
                  <a:lnTo>
                    <a:pt x="3605" y="2339"/>
                  </a:lnTo>
                  <a:lnTo>
                    <a:pt x="3775" y="2315"/>
                  </a:lnTo>
                  <a:lnTo>
                    <a:pt x="3922" y="2290"/>
                  </a:lnTo>
                  <a:lnTo>
                    <a:pt x="4092" y="2315"/>
                  </a:lnTo>
                  <a:lnTo>
                    <a:pt x="4263" y="2315"/>
                  </a:lnTo>
                  <a:lnTo>
                    <a:pt x="4409" y="2363"/>
                  </a:lnTo>
                  <a:lnTo>
                    <a:pt x="4579" y="2412"/>
                  </a:lnTo>
                  <a:lnTo>
                    <a:pt x="4725" y="2485"/>
                  </a:lnTo>
                  <a:lnTo>
                    <a:pt x="4725" y="2485"/>
                  </a:lnTo>
                  <a:lnTo>
                    <a:pt x="4871" y="2558"/>
                  </a:lnTo>
                  <a:lnTo>
                    <a:pt x="5018" y="2656"/>
                  </a:lnTo>
                  <a:lnTo>
                    <a:pt x="5139" y="2777"/>
                  </a:lnTo>
                  <a:lnTo>
                    <a:pt x="5261" y="2875"/>
                  </a:lnTo>
                  <a:lnTo>
                    <a:pt x="5359" y="3021"/>
                  </a:lnTo>
                  <a:lnTo>
                    <a:pt x="5432" y="3143"/>
                  </a:lnTo>
                  <a:lnTo>
                    <a:pt x="5505" y="3289"/>
                  </a:lnTo>
                  <a:lnTo>
                    <a:pt x="5578" y="3435"/>
                  </a:lnTo>
                  <a:lnTo>
                    <a:pt x="5602" y="3605"/>
                  </a:lnTo>
                  <a:lnTo>
                    <a:pt x="5626" y="3752"/>
                  </a:lnTo>
                  <a:lnTo>
                    <a:pt x="5651" y="3922"/>
                  </a:lnTo>
                  <a:lnTo>
                    <a:pt x="5651" y="4068"/>
                  </a:lnTo>
                  <a:lnTo>
                    <a:pt x="5626" y="4239"/>
                  </a:lnTo>
                  <a:lnTo>
                    <a:pt x="5602" y="4409"/>
                  </a:lnTo>
                  <a:lnTo>
                    <a:pt x="5553" y="4555"/>
                  </a:lnTo>
                  <a:lnTo>
                    <a:pt x="5480" y="4726"/>
                  </a:lnTo>
                  <a:lnTo>
                    <a:pt x="5480" y="4726"/>
                  </a:lnTo>
                  <a:close/>
                </a:path>
              </a:pathLst>
            </a:custGeom>
            <a:noFill/>
            <a:ln w="95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aphicFrame>
        <p:nvGraphicFramePr>
          <p:cNvPr id="4" name="Table 3"/>
          <p:cNvGraphicFramePr>
            <a:graphicFrameLocks noGrp="1"/>
          </p:cNvGraphicFramePr>
          <p:nvPr>
            <p:extLst>
              <p:ext uri="{D42A27DB-BD31-4B8C-83A1-F6EECF244321}">
                <p14:modId xmlns:p14="http://schemas.microsoft.com/office/powerpoint/2010/main" val="3172479540"/>
              </p:ext>
            </p:extLst>
          </p:nvPr>
        </p:nvGraphicFramePr>
        <p:xfrm>
          <a:off x="1442122" y="2853186"/>
          <a:ext cx="9598038" cy="3243234"/>
        </p:xfrm>
        <a:graphic>
          <a:graphicData uri="http://schemas.openxmlformats.org/drawingml/2006/table">
            <a:tbl>
              <a:tblPr firstRow="1" firstCol="1" bandRow="1">
                <a:tableStyleId>{5C22544A-7EE6-4342-B048-85BDC9FD1C3A}</a:tableStyleId>
              </a:tblPr>
              <a:tblGrid>
                <a:gridCol w="4704540">
                  <a:extLst>
                    <a:ext uri="{9D8B030D-6E8A-4147-A177-3AD203B41FA5}">
                      <a16:colId xmlns:a16="http://schemas.microsoft.com/office/drawing/2014/main" val="20000"/>
                    </a:ext>
                  </a:extLst>
                </a:gridCol>
                <a:gridCol w="975818">
                  <a:extLst>
                    <a:ext uri="{9D8B030D-6E8A-4147-A177-3AD203B41FA5}">
                      <a16:colId xmlns:a16="http://schemas.microsoft.com/office/drawing/2014/main" val="20001"/>
                    </a:ext>
                  </a:extLst>
                </a:gridCol>
                <a:gridCol w="975818">
                  <a:extLst>
                    <a:ext uri="{9D8B030D-6E8A-4147-A177-3AD203B41FA5}">
                      <a16:colId xmlns:a16="http://schemas.microsoft.com/office/drawing/2014/main" val="20002"/>
                    </a:ext>
                  </a:extLst>
                </a:gridCol>
                <a:gridCol w="1021650">
                  <a:extLst>
                    <a:ext uri="{9D8B030D-6E8A-4147-A177-3AD203B41FA5}">
                      <a16:colId xmlns:a16="http://schemas.microsoft.com/office/drawing/2014/main" val="20003"/>
                    </a:ext>
                  </a:extLst>
                </a:gridCol>
                <a:gridCol w="935488">
                  <a:extLst>
                    <a:ext uri="{9D8B030D-6E8A-4147-A177-3AD203B41FA5}">
                      <a16:colId xmlns:a16="http://schemas.microsoft.com/office/drawing/2014/main" val="20004"/>
                    </a:ext>
                  </a:extLst>
                </a:gridCol>
                <a:gridCol w="984724">
                  <a:extLst>
                    <a:ext uri="{9D8B030D-6E8A-4147-A177-3AD203B41FA5}">
                      <a16:colId xmlns:a16="http://schemas.microsoft.com/office/drawing/2014/main" val="20005"/>
                    </a:ext>
                  </a:extLst>
                </a:gridCol>
              </a:tblGrid>
              <a:tr h="906985">
                <a:tc>
                  <a:txBody>
                    <a:bodyPr/>
                    <a:lstStyle/>
                    <a:p>
                      <a:pPr algn="ctr">
                        <a:spcAft>
                          <a:spcPts val="0"/>
                        </a:spcAft>
                      </a:pPr>
                      <a:r>
                        <a:rPr lang="en-US" sz="1800" dirty="0" err="1">
                          <a:effectLst/>
                          <a:latin typeface="Times New Roman" panose="02020603050405020304" pitchFamily="18" charset="0"/>
                          <a:cs typeface="Times New Roman" panose="02020603050405020304" pitchFamily="18" charset="0"/>
                        </a:rPr>
                        <a:t>Năm</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1A6861"/>
                    </a:solidFill>
                  </a:tcPr>
                </a:tc>
                <a:tc>
                  <a:txBody>
                    <a:bodyPr/>
                    <a:lstStyle/>
                    <a:p>
                      <a:pPr algn="ctr">
                        <a:spcAft>
                          <a:spcPts val="0"/>
                        </a:spcAft>
                      </a:pPr>
                      <a:r>
                        <a:rPr lang="en-US" sz="1800" dirty="0">
                          <a:solidFill>
                            <a:schemeClr val="bg1"/>
                          </a:solidFill>
                          <a:effectLst/>
                          <a:latin typeface="Times New Roman" panose="02020603050405020304" pitchFamily="18" charset="0"/>
                          <a:ea typeface="Arial Unicode MS" panose="020B0604020202020204" pitchFamily="34" charset="-128"/>
                          <a:cs typeface="Times New Roman" panose="02020603050405020304" pitchFamily="18" charset="0"/>
                        </a:rPr>
                        <a:t>2016</a:t>
                      </a:r>
                    </a:p>
                  </a:txBody>
                  <a:tcPr marL="68580" marR="68580" marT="0" marB="0" anchor="ctr">
                    <a:solidFill>
                      <a:srgbClr val="1A6861"/>
                    </a:solidFill>
                  </a:tcPr>
                </a:tc>
                <a:tc>
                  <a:txBody>
                    <a:bodyPr/>
                    <a:lstStyle/>
                    <a:p>
                      <a:pPr algn="ctr">
                        <a:spcAft>
                          <a:spcPts val="0"/>
                        </a:spcAft>
                      </a:pPr>
                      <a:r>
                        <a:rPr lang="en-US" sz="1800" dirty="0">
                          <a:effectLst/>
                          <a:latin typeface="Times New Roman" panose="02020603050405020304" pitchFamily="18" charset="0"/>
                          <a:cs typeface="Times New Roman" panose="02020603050405020304" pitchFamily="18" charset="0"/>
                        </a:rPr>
                        <a:t>2017</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1A6861"/>
                    </a:solidFill>
                  </a:tcPr>
                </a:tc>
                <a:tc>
                  <a:txBody>
                    <a:bodyPr/>
                    <a:lstStyle/>
                    <a:p>
                      <a:pPr algn="ctr">
                        <a:spcAft>
                          <a:spcPts val="0"/>
                        </a:spcAft>
                      </a:pPr>
                      <a:r>
                        <a:rPr lang="en-US" sz="1800" dirty="0">
                          <a:effectLst/>
                          <a:latin typeface="Times New Roman" panose="02020603050405020304" pitchFamily="18" charset="0"/>
                          <a:cs typeface="Times New Roman" panose="02020603050405020304" pitchFamily="18" charset="0"/>
                        </a:rPr>
                        <a:t>2018</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1A6861"/>
                    </a:solidFill>
                  </a:tcPr>
                </a:tc>
                <a:tc>
                  <a:txBody>
                    <a:bodyPr/>
                    <a:lstStyle/>
                    <a:p>
                      <a:pPr algn="ctr">
                        <a:spcAft>
                          <a:spcPts val="0"/>
                        </a:spcAft>
                      </a:pPr>
                      <a:r>
                        <a:rPr lang="en-US" sz="1800" dirty="0">
                          <a:effectLst/>
                          <a:latin typeface="Times New Roman" panose="02020603050405020304" pitchFamily="18" charset="0"/>
                          <a:cs typeface="Times New Roman" panose="02020603050405020304" pitchFamily="18" charset="0"/>
                        </a:rPr>
                        <a:t>2019</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1A6861"/>
                    </a:solidFill>
                  </a:tcPr>
                </a:tc>
                <a:tc>
                  <a:txBody>
                    <a:bodyPr/>
                    <a:lstStyle/>
                    <a:p>
                      <a:pPr algn="ctr">
                        <a:spcAft>
                          <a:spcPts val="0"/>
                        </a:spcAft>
                      </a:pPr>
                      <a:r>
                        <a:rPr lang="en-US" sz="1800" dirty="0">
                          <a:effectLst/>
                          <a:latin typeface="Times New Roman" panose="02020603050405020304" pitchFamily="18" charset="0"/>
                          <a:cs typeface="Times New Roman" panose="02020603050405020304" pitchFamily="18" charset="0"/>
                        </a:rPr>
                        <a:t>2020</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1A6861"/>
                    </a:solidFill>
                  </a:tcPr>
                </a:tc>
                <a:extLst>
                  <a:ext uri="{0D108BD9-81ED-4DB2-BD59-A6C34878D82A}">
                    <a16:rowId xmlns:a16="http://schemas.microsoft.com/office/drawing/2014/main" val="10000"/>
                  </a:ext>
                </a:extLst>
              </a:tr>
              <a:tr h="497214">
                <a:tc>
                  <a:txBody>
                    <a:bodyPr/>
                    <a:lstStyle/>
                    <a:p>
                      <a:pPr>
                        <a:spcAft>
                          <a:spcPts val="0"/>
                        </a:spcAft>
                      </a:pPr>
                      <a:r>
                        <a:rPr lang="en-US" sz="1800" dirty="0">
                          <a:effectLst/>
                          <a:latin typeface="Times New Roman" panose="02020603050405020304" pitchFamily="18" charset="0"/>
                          <a:cs typeface="Times New Roman" panose="02020603050405020304" pitchFamily="18" charset="0"/>
                        </a:rPr>
                        <a:t>- Mining</a:t>
                      </a:r>
                      <a:r>
                        <a:rPr lang="en-US" sz="1800" baseline="0" dirty="0">
                          <a:effectLst/>
                          <a:latin typeface="Times New Roman" panose="02020603050405020304" pitchFamily="18" charset="0"/>
                          <a:cs typeface="Times New Roman" panose="02020603050405020304" pitchFamily="18" charset="0"/>
                        </a:rPr>
                        <a:t> and Quarrying</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1A6861"/>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9</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18</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30</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27</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29</a:t>
                      </a:r>
                    </a:p>
                  </a:txBody>
                  <a:tcPr marL="68580" marR="68580" marT="0" marB="0" anchor="b">
                    <a:solidFill>
                      <a:schemeClr val="bg2">
                        <a:lumMod val="75000"/>
                      </a:schemeClr>
                    </a:solidFill>
                  </a:tcPr>
                </a:tc>
                <a:extLst>
                  <a:ext uri="{0D108BD9-81ED-4DB2-BD59-A6C34878D82A}">
                    <a16:rowId xmlns:a16="http://schemas.microsoft.com/office/drawing/2014/main" val="10001"/>
                  </a:ext>
                </a:extLst>
              </a:tr>
              <a:tr h="543215">
                <a:tc>
                  <a:txBody>
                    <a:bodyPr/>
                    <a:lstStyle/>
                    <a:p>
                      <a:pPr>
                        <a:spcAft>
                          <a:spcPts val="0"/>
                        </a:spcAft>
                      </a:pPr>
                      <a:r>
                        <a:rPr lang="en-US" sz="1800" dirty="0">
                          <a:effectLst/>
                          <a:latin typeface="Times New Roman" panose="02020603050405020304" pitchFamily="18" charset="0"/>
                          <a:cs typeface="Times New Roman" panose="02020603050405020304" pitchFamily="18" charset="0"/>
                        </a:rPr>
                        <a:t>- Manufacturing</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1A6861"/>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328</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419</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445</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426</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440</a:t>
                      </a:r>
                    </a:p>
                  </a:txBody>
                  <a:tcPr marL="68580" marR="68580" marT="0" marB="0" anchor="b">
                    <a:solidFill>
                      <a:schemeClr val="bg2">
                        <a:lumMod val="75000"/>
                      </a:schemeClr>
                    </a:solidFill>
                  </a:tcPr>
                </a:tc>
                <a:extLst>
                  <a:ext uri="{0D108BD9-81ED-4DB2-BD59-A6C34878D82A}">
                    <a16:rowId xmlns:a16="http://schemas.microsoft.com/office/drawing/2014/main" val="10002"/>
                  </a:ext>
                </a:extLst>
              </a:tr>
              <a:tr h="549998">
                <a:tc>
                  <a:txBody>
                    <a:bodyPr/>
                    <a:lstStyle/>
                    <a:p>
                      <a:pPr>
                        <a:spcAft>
                          <a:spcPts val="0"/>
                        </a:spcAft>
                      </a:pPr>
                      <a:r>
                        <a:rPr lang="en-US" sz="1800" dirty="0">
                          <a:effectLst/>
                          <a:latin typeface="Times New Roman" panose="02020603050405020304" pitchFamily="18" charset="0"/>
                          <a:cs typeface="Times New Roman" panose="02020603050405020304" pitchFamily="18" charset="0"/>
                        </a:rPr>
                        <a:t>- Electric,</a:t>
                      </a:r>
                      <a:r>
                        <a:rPr lang="en-US" sz="1800" baseline="0" dirty="0">
                          <a:effectLst/>
                          <a:latin typeface="Times New Roman" panose="02020603050405020304" pitchFamily="18" charset="0"/>
                          <a:cs typeface="Times New Roman" panose="02020603050405020304" pitchFamily="18" charset="0"/>
                        </a:rPr>
                        <a:t> gas, steam and air conditioning supply</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1A6861"/>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33</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31</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27</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24</a:t>
                      </a:r>
                    </a:p>
                  </a:txBody>
                  <a:tcPr marL="68580" marR="68580" marT="0" marB="0" anchor="b">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28</a:t>
                      </a:r>
                    </a:p>
                  </a:txBody>
                  <a:tcPr marL="68580" marR="68580" marT="0" marB="0" anchor="b">
                    <a:solidFill>
                      <a:schemeClr val="bg2">
                        <a:lumMod val="75000"/>
                      </a:schemeClr>
                    </a:solidFill>
                  </a:tcPr>
                </a:tc>
                <a:extLst>
                  <a:ext uri="{0D108BD9-81ED-4DB2-BD59-A6C34878D82A}">
                    <a16:rowId xmlns:a16="http://schemas.microsoft.com/office/drawing/2014/main" val="10003"/>
                  </a:ext>
                </a:extLst>
              </a:tr>
              <a:tr h="745822">
                <a:tc>
                  <a:txBody>
                    <a:bodyPr/>
                    <a:lstStyle/>
                    <a:p>
                      <a:pPr>
                        <a:spcAft>
                          <a:spcPts val="0"/>
                        </a:spcAft>
                      </a:pPr>
                      <a:r>
                        <a:rPr lang="en-US" sz="1800" dirty="0">
                          <a:effectLst/>
                          <a:latin typeface="Times New Roman" panose="02020603050405020304" pitchFamily="18" charset="0"/>
                          <a:cs typeface="Times New Roman" panose="02020603050405020304" pitchFamily="18" charset="0"/>
                        </a:rPr>
                        <a:t>- Water</a:t>
                      </a:r>
                      <a:r>
                        <a:rPr lang="en-US" sz="1800" baseline="0" dirty="0">
                          <a:effectLst/>
                          <a:latin typeface="Times New Roman" panose="02020603050405020304" pitchFamily="18" charset="0"/>
                          <a:cs typeface="Times New Roman" panose="02020603050405020304" pitchFamily="18" charset="0"/>
                        </a:rPr>
                        <a:t> supply; sewerage, waste management and remediation activities</a:t>
                      </a:r>
                      <a:endPar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endParaRPr>
                    </a:p>
                  </a:txBody>
                  <a:tcPr marL="68580" marR="68580" marT="0" marB="0" anchor="ctr">
                    <a:solidFill>
                      <a:srgbClr val="1A6861"/>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6</a:t>
                      </a:r>
                    </a:p>
                  </a:txBody>
                  <a:tcPr marL="68580" marR="68580" marT="0" marB="0" anchor="ctr">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11</a:t>
                      </a:r>
                    </a:p>
                  </a:txBody>
                  <a:tcPr marL="68580" marR="68580" marT="0" marB="0" anchor="ctr">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10</a:t>
                      </a:r>
                    </a:p>
                  </a:txBody>
                  <a:tcPr marL="68580" marR="68580" marT="0" marB="0" anchor="ctr">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12</a:t>
                      </a:r>
                    </a:p>
                  </a:txBody>
                  <a:tcPr marL="68580" marR="68580" marT="0" marB="0" anchor="ctr">
                    <a:solidFill>
                      <a:schemeClr val="bg2">
                        <a:lumMod val="75000"/>
                      </a:schemeClr>
                    </a:solidFill>
                  </a:tcPr>
                </a:tc>
                <a:tc>
                  <a:txBody>
                    <a:bodyPr/>
                    <a:lstStyle/>
                    <a:p>
                      <a:pPr algn="ctr">
                        <a:spcAft>
                          <a:spcPts val="0"/>
                        </a:spcAft>
                      </a:pPr>
                      <a:r>
                        <a:rPr lang="en-US" sz="1800" dirty="0">
                          <a:solidFill>
                            <a:schemeClr val="tx1"/>
                          </a:solidFill>
                          <a:effectLst/>
                          <a:latin typeface="Times New Roman" panose="02020603050405020304" pitchFamily="18" charset="0"/>
                          <a:ea typeface="Arial Unicode MS" panose="020B0604020202020204" pitchFamily="34" charset="-128"/>
                          <a:cs typeface="Times New Roman" panose="02020603050405020304" pitchFamily="18" charset="0"/>
                        </a:rPr>
                        <a:t>15</a:t>
                      </a:r>
                    </a:p>
                  </a:txBody>
                  <a:tcPr marL="68580" marR="68580" marT="0" marB="0" anchor="ctr">
                    <a:solidFill>
                      <a:schemeClr val="bg2">
                        <a:lumMod val="75000"/>
                      </a:schemeClr>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2577317" y="2133723"/>
            <a:ext cx="7327647" cy="410882"/>
          </a:xfrm>
          <a:prstGeom prst="rect">
            <a:avLst/>
          </a:prstGeom>
        </p:spPr>
        <p:txBody>
          <a:bodyPr wrap="none">
            <a:spAutoFit/>
          </a:bodyPr>
          <a:lstStyle/>
          <a:p>
            <a:pPr algn="just">
              <a:lnSpc>
                <a:spcPct val="115000"/>
              </a:lnSpc>
              <a:spcAft>
                <a:spcPts val="0"/>
              </a:spcAft>
            </a:pPr>
            <a:r>
              <a:rPr lang="en-US" dirty="0">
                <a:latin typeface="Times New Roman" panose="02020603050405020304" pitchFamily="18" charset="0"/>
                <a:ea typeface="Arial Unicode MS" panose="020B0604020202020204" pitchFamily="34" charset="-128"/>
              </a:rPr>
              <a:t>Number of acting enterprises by kinds of economic activity (Unit: enterprise)</a:t>
            </a:r>
            <a:endParaRPr lang="en-US" dirty="0">
              <a:effectLst/>
              <a:latin typeface="Times New Roman" panose="02020603050405020304" pitchFamily="18" charset="0"/>
              <a:ea typeface="Arial Unicode MS" panose="020B0604020202020204" pitchFamily="34" charset="-128"/>
            </a:endParaRPr>
          </a:p>
        </p:txBody>
      </p:sp>
    </p:spTree>
    <p:extLst>
      <p:ext uri="{BB962C8B-B14F-4D97-AF65-F5344CB8AC3E}">
        <p14:creationId xmlns:p14="http://schemas.microsoft.com/office/powerpoint/2010/main" val="429605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31"/>
          <p:cNvSpPr txBox="1">
            <a:spLocks noGrp="1"/>
          </p:cNvSpPr>
          <p:nvPr>
            <p:ph type="title"/>
          </p:nvPr>
        </p:nvSpPr>
        <p:spPr>
          <a:xfrm>
            <a:off x="1324830" y="707633"/>
            <a:ext cx="4916311" cy="1371600"/>
          </a:xfrm>
          <a:prstGeom prst="rect">
            <a:avLst/>
          </a:prstGeom>
        </p:spPr>
        <p:txBody>
          <a:bodyPr spcFirstLastPara="1" vert="horz" wrap="square" lIns="121900" tIns="121900" rIns="121900" bIns="121900" rtlCol="0" anchor="ctr" anchorCtr="0">
            <a:noAutofit/>
          </a:bodyPr>
          <a:lstStyle/>
          <a:p>
            <a:r>
              <a:rPr lang="en-US" sz="2667" b="1" dirty="0">
                <a:solidFill>
                  <a:schemeClr val="bg1"/>
                </a:solidFill>
                <a:latin typeface="Roboto Slab" panose="020B0604020202020204" charset="0"/>
                <a:ea typeface="Roboto Slab" panose="020B0604020202020204" charset="0"/>
              </a:rPr>
              <a:t>INDUSTRIAL ZONES </a:t>
            </a:r>
          </a:p>
        </p:txBody>
      </p:sp>
      <p:sp>
        <p:nvSpPr>
          <p:cNvPr id="382" name="Google Shape;382;p31"/>
          <p:cNvSpPr txBox="1">
            <a:spLocks noGrp="1"/>
          </p:cNvSpPr>
          <p:nvPr>
            <p:ph type="body" idx="1"/>
          </p:nvPr>
        </p:nvSpPr>
        <p:spPr>
          <a:xfrm>
            <a:off x="265874" y="1954335"/>
            <a:ext cx="3714455" cy="3793321"/>
          </a:xfrm>
          <a:prstGeom prst="rect">
            <a:avLst/>
          </a:prstGeom>
        </p:spPr>
        <p:txBody>
          <a:bodyPr spcFirstLastPara="1" vert="horz" wrap="square" lIns="121900" tIns="121900" rIns="121900" bIns="121900" rtlCol="0" anchor="t" anchorCtr="0">
            <a:noAutofit/>
          </a:bodyPr>
          <a:lstStyle/>
          <a:p>
            <a:pPr marL="152396" indent="0" algn="just" fontAlgn="base">
              <a:lnSpc>
                <a:spcPct val="120000"/>
              </a:lnSpc>
              <a:buNone/>
            </a:pPr>
            <a:r>
              <a:rPr lang="en-US" sz="3200" b="1" dirty="0">
                <a:solidFill>
                  <a:srgbClr val="114454"/>
                </a:solidFill>
                <a:latin typeface="Times New Roman" panose="02020603050405020304" pitchFamily="18" charset="0"/>
                <a:cs typeface="Times New Roman" panose="02020603050405020304" pitchFamily="18" charset="0"/>
              </a:rPr>
              <a:t>Industrial zones </a:t>
            </a:r>
          </a:p>
          <a:p>
            <a:pPr marL="152396" indent="0" algn="just" fontAlgn="base">
              <a:lnSpc>
                <a:spcPct val="120000"/>
              </a:lnSpc>
              <a:buNone/>
            </a:pPr>
            <a:r>
              <a:rPr lang="vi-VN" sz="1600" dirty="0">
                <a:solidFill>
                  <a:srgbClr val="114454"/>
                </a:solidFill>
                <a:latin typeface="Times New Roman" panose="02020603050405020304" pitchFamily="18" charset="0"/>
                <a:cs typeface="Times New Roman" panose="02020603050405020304" pitchFamily="18" charset="0"/>
              </a:rPr>
              <a:t>There are 03 industrial parks with complete infrastructure and put into use, including:</a:t>
            </a:r>
          </a:p>
          <a:p>
            <a:pPr marL="152396" indent="0" algn="just" fontAlgn="base">
              <a:lnSpc>
                <a:spcPct val="120000"/>
              </a:lnSpc>
              <a:buNone/>
            </a:pPr>
            <a:r>
              <a:rPr lang="vi-VN" sz="1600" dirty="0">
                <a:solidFill>
                  <a:srgbClr val="114454"/>
                </a:solidFill>
                <a:latin typeface="Times New Roman" panose="02020603050405020304" pitchFamily="18" charset="0"/>
                <a:cs typeface="Times New Roman" panose="02020603050405020304" pitchFamily="18" charset="0"/>
              </a:rPr>
              <a:t>+ Binh Hoa industrial park (Chau Thanh district): 132 ha</a:t>
            </a:r>
          </a:p>
          <a:p>
            <a:pPr marL="152396" indent="0" algn="just" fontAlgn="base">
              <a:lnSpc>
                <a:spcPct val="120000"/>
              </a:lnSpc>
              <a:buNone/>
            </a:pPr>
            <a:r>
              <a:rPr lang="vi-VN" sz="1600" dirty="0">
                <a:solidFill>
                  <a:srgbClr val="114454"/>
                </a:solidFill>
                <a:latin typeface="Times New Roman" panose="02020603050405020304" pitchFamily="18" charset="0"/>
                <a:cs typeface="Times New Roman" panose="02020603050405020304" pitchFamily="18" charset="0"/>
              </a:rPr>
              <a:t>+ Binh Long Industrial Park (Chau Phu district): 30.57 ha</a:t>
            </a:r>
          </a:p>
          <a:p>
            <a:pPr marL="152396" indent="0" algn="just" fontAlgn="base">
              <a:lnSpc>
                <a:spcPct val="120000"/>
              </a:lnSpc>
              <a:buNone/>
            </a:pPr>
            <a:r>
              <a:rPr lang="vi-VN" sz="1600" dirty="0">
                <a:solidFill>
                  <a:srgbClr val="114454"/>
                </a:solidFill>
                <a:latin typeface="Times New Roman" panose="02020603050405020304" pitchFamily="18" charset="0"/>
                <a:cs typeface="Times New Roman" panose="02020603050405020304" pitchFamily="18" charset="0"/>
              </a:rPr>
              <a:t>+ Xuan To industrial park (Tinh Bien district): 57.4 ha</a:t>
            </a:r>
          </a:p>
        </p:txBody>
      </p:sp>
      <p:sp>
        <p:nvSpPr>
          <p:cNvPr id="395" name="Google Shape;395;p31"/>
          <p:cNvSpPr txBox="1">
            <a:spLocks noGrp="1"/>
          </p:cNvSpPr>
          <p:nvPr>
            <p:ph type="sldNum" idx="12"/>
          </p:nvPr>
        </p:nvSpPr>
        <p:spPr>
          <a:xfrm>
            <a:off x="-68067" y="6425867"/>
            <a:ext cx="465600" cy="432000"/>
          </a:xfrm>
          <a:prstGeom prst="rect">
            <a:avLst/>
          </a:prstGeom>
        </p:spPr>
        <p:txBody>
          <a:bodyPr spcFirstLastPara="1" vert="horz" wrap="square" lIns="121900" tIns="121900" rIns="121900" bIns="121900" rtlCol="0" anchor="t" anchorCtr="0">
            <a:noAutofit/>
          </a:bodyPr>
          <a:lstStyle/>
          <a:p>
            <a:fld id="{00000000-1234-1234-1234-123412341234}" type="slidenum">
              <a:rPr lang="en"/>
              <a:pPr/>
              <a:t>4</a:t>
            </a:fld>
            <a:endParaRPr/>
          </a:p>
        </p:txBody>
      </p:sp>
      <p:sp>
        <p:nvSpPr>
          <p:cNvPr id="24" name="Google Shape;382;p31"/>
          <p:cNvSpPr txBox="1">
            <a:spLocks noGrp="1"/>
          </p:cNvSpPr>
          <p:nvPr>
            <p:ph type="body" idx="1"/>
          </p:nvPr>
        </p:nvSpPr>
        <p:spPr>
          <a:xfrm>
            <a:off x="7819696" y="1136437"/>
            <a:ext cx="4288221" cy="4160539"/>
          </a:xfrm>
          <a:prstGeom prst="rect">
            <a:avLst/>
          </a:prstGeom>
        </p:spPr>
        <p:txBody>
          <a:bodyPr spcFirstLastPara="1" vert="horz" wrap="square" lIns="121900" tIns="121900" rIns="121900" bIns="121900" rtlCol="0" anchor="t" anchorCtr="0">
            <a:noAutofit/>
          </a:bodyPr>
          <a:lstStyle/>
          <a:p>
            <a:pPr marL="0" indent="0">
              <a:lnSpc>
                <a:spcPct val="100000"/>
              </a:lnSpc>
              <a:spcAft>
                <a:spcPts val="600"/>
              </a:spcAft>
              <a:buNone/>
            </a:pPr>
            <a:r>
              <a:rPr lang="en-US" sz="3200" b="1" dirty="0">
                <a:solidFill>
                  <a:srgbClr val="114454"/>
                </a:solidFill>
                <a:latin typeface="Times New Roman" panose="02020603050405020304" pitchFamily="18" charset="0"/>
                <a:cs typeface="Times New Roman" panose="02020603050405020304" pitchFamily="18" charset="0"/>
              </a:rPr>
              <a:t>Border economic zones</a:t>
            </a:r>
          </a:p>
          <a:p>
            <a:pPr marL="0" indent="0" algn="just">
              <a:lnSpc>
                <a:spcPct val="100000"/>
              </a:lnSpc>
              <a:spcAft>
                <a:spcPts val="600"/>
              </a:spcAft>
              <a:buNone/>
            </a:pPr>
            <a:r>
              <a:rPr lang="vi-VN" sz="1600" dirty="0">
                <a:solidFill>
                  <a:srgbClr val="114454"/>
                </a:solidFill>
                <a:latin typeface="Times New Roman" panose="02020603050405020304" pitchFamily="18" charset="0"/>
                <a:cs typeface="Times New Roman" panose="02020603050405020304" pitchFamily="18" charset="0"/>
              </a:rPr>
              <a:t>+ Tinh Bien </a:t>
            </a:r>
            <a:r>
              <a:rPr lang="en-US" sz="1600" dirty="0">
                <a:latin typeface="Times New Roman" panose="02020603050405020304" pitchFamily="18" charset="0"/>
                <a:cs typeface="Times New Roman" panose="02020603050405020304" pitchFamily="18" charset="0"/>
              </a:rPr>
              <a:t>international border area </a:t>
            </a:r>
            <a:r>
              <a:rPr lang="vi-VN" sz="1600" dirty="0">
                <a:solidFill>
                  <a:srgbClr val="114454"/>
                </a:solidFill>
                <a:latin typeface="Times New Roman" panose="02020603050405020304" pitchFamily="18" charset="0"/>
                <a:cs typeface="Times New Roman" panose="02020603050405020304" pitchFamily="18" charset="0"/>
              </a:rPr>
              <a:t>(Tinh Bien district): with a natural area of ​​about 10,100 ha; about 120km from the capital Phnom Penh (Cambodia).</a:t>
            </a:r>
          </a:p>
          <a:p>
            <a:pPr marL="0" indent="0" algn="just">
              <a:lnSpc>
                <a:spcPct val="100000"/>
              </a:lnSpc>
              <a:spcAft>
                <a:spcPts val="600"/>
              </a:spcAft>
              <a:buNone/>
            </a:pPr>
            <a:r>
              <a:rPr lang="vi-VN" sz="1600" dirty="0">
                <a:solidFill>
                  <a:srgbClr val="114454"/>
                </a:solidFill>
                <a:latin typeface="Times New Roman" panose="02020603050405020304" pitchFamily="18" charset="0"/>
                <a:cs typeface="Times New Roman" panose="02020603050405020304" pitchFamily="18" charset="0"/>
              </a:rPr>
              <a:t>+ Vinh Xuong</a:t>
            </a:r>
            <a:r>
              <a:rPr lang="en-US" sz="1600" dirty="0">
                <a:solidFill>
                  <a:srgbClr val="114454"/>
                </a:solidFill>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international border area </a:t>
            </a:r>
            <a:r>
              <a:rPr lang="vi-VN" sz="1600" dirty="0">
                <a:solidFill>
                  <a:srgbClr val="114454"/>
                </a:solidFill>
                <a:latin typeface="Times New Roman" panose="02020603050405020304" pitchFamily="18" charset="0"/>
                <a:cs typeface="Times New Roman" panose="02020603050405020304" pitchFamily="18" charset="0"/>
              </a:rPr>
              <a:t>(Tan Chau town): with a natural area of ​​about 12,487 ha; about 110 km from Phnom Penh capital.</a:t>
            </a:r>
          </a:p>
          <a:p>
            <a:pPr marL="0" indent="0" algn="just">
              <a:lnSpc>
                <a:spcPct val="100000"/>
              </a:lnSpc>
              <a:spcAft>
                <a:spcPts val="600"/>
              </a:spcAft>
              <a:buNone/>
            </a:pPr>
            <a:r>
              <a:rPr lang="vi-VN" sz="1600" dirty="0">
                <a:solidFill>
                  <a:srgbClr val="114454"/>
                </a:solidFill>
                <a:latin typeface="Times New Roman" panose="02020603050405020304" pitchFamily="18" charset="0"/>
                <a:cs typeface="Times New Roman" panose="02020603050405020304" pitchFamily="18" charset="0"/>
              </a:rPr>
              <a:t>+ Khanh Binh </a:t>
            </a:r>
            <a:r>
              <a:rPr lang="en-US" sz="1600" dirty="0">
                <a:latin typeface="Times New Roman" panose="02020603050405020304" pitchFamily="18" charset="0"/>
                <a:cs typeface="Times New Roman" panose="02020603050405020304" pitchFamily="18" charset="0"/>
              </a:rPr>
              <a:t>national border area</a:t>
            </a:r>
            <a:r>
              <a:rPr lang="vi-VN" sz="1600" dirty="0">
                <a:solidFill>
                  <a:srgbClr val="114454"/>
                </a:solidFill>
                <a:latin typeface="Times New Roman" panose="02020603050405020304" pitchFamily="18" charset="0"/>
                <a:cs typeface="Times New Roman" panose="02020603050405020304" pitchFamily="18" charset="0"/>
              </a:rPr>
              <a:t>(An Phu district): with a natural area of ​​about 8,140 ha; about 75 km from Phnom Penh capital.</a:t>
            </a:r>
            <a:endParaRPr lang="en-US" sz="1600" kern="100" dirty="0">
              <a:solidFill>
                <a:srgbClr val="114454"/>
              </a:solidFill>
              <a:latin typeface="Times New Roman" panose="02020603050405020304" pitchFamily="18" charset="0"/>
              <a:ea typeface="Malgun Gothic" panose="020B0503020000020004" pitchFamily="34" charset="-127"/>
              <a:cs typeface="Times New Roman" panose="02020603050405020304" pitchFamily="18" charset="0"/>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673107" y="1790575"/>
            <a:ext cx="2232290" cy="1708315"/>
          </a:xfrm>
          <a:prstGeom prst="hexagon">
            <a:avLst/>
          </a:prstGeom>
          <a:noFill/>
          <a:extLst>
            <a:ext uri="{909E8E84-426E-40DD-AFC4-6F175D3DCCD1}">
              <a14:hiddenFill xmlns:a14="http://schemas.microsoft.com/office/drawing/2010/main">
                <a:solidFill>
                  <a:srgbClr val="FFFFFF"/>
                </a:solidFill>
              </a14:hiddenFill>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3802820" y="2703241"/>
            <a:ext cx="2258044" cy="1693533"/>
          </a:xfrm>
          <a:prstGeom prst="hexagon">
            <a:avLst/>
          </a:prstGeom>
          <a:noFill/>
          <a:extLst>
            <a:ext uri="{909E8E84-426E-40DD-AFC4-6F175D3DCCD1}">
              <a14:hiddenFill xmlns:a14="http://schemas.microsoft.com/office/drawing/2010/main">
                <a:solidFill>
                  <a:srgbClr val="FFFFFF"/>
                </a:solidFill>
              </a14:hiddenFill>
            </a:ext>
          </a:extLst>
        </p:spPr>
      </p:pic>
      <p:pic>
        <p:nvPicPr>
          <p:cNvPr id="4102" name="Picture 6"/>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5704637" y="3555315"/>
            <a:ext cx="2258044" cy="1693533"/>
          </a:xfrm>
          <a:prstGeom prst="hexagon">
            <a:avLst/>
          </a:prstGeom>
          <a:noFill/>
          <a:extLst>
            <a:ext uri="{909E8E84-426E-40DD-AFC4-6F175D3DCCD1}">
              <a14:hiddenFill xmlns:a14="http://schemas.microsoft.com/office/drawing/2010/main">
                <a:solidFill>
                  <a:srgbClr val="FFFFFF"/>
                </a:solidFill>
              </a14:hiddenFill>
            </a:ext>
          </a:extLst>
        </p:spPr>
      </p:pic>
      <p:pic>
        <p:nvPicPr>
          <p:cNvPr id="4104" name="Picture 8"/>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3875809" y="4461823"/>
            <a:ext cx="2217165" cy="1718023"/>
          </a:xfrm>
          <a:prstGeom prst="hexagon">
            <a:avLst/>
          </a:prstGeom>
          <a:noFill/>
          <a:extLst>
            <a:ext uri="{909E8E84-426E-40DD-AFC4-6F175D3DCCD1}">
              <a14:hiddenFill xmlns:a14="http://schemas.microsoft.com/office/drawing/2010/main">
                <a:solidFill>
                  <a:srgbClr val="FFFFFF"/>
                </a:solidFill>
              </a14:hiddenFill>
            </a:ext>
          </a:extLst>
        </p:spPr>
      </p:pic>
      <p:grpSp>
        <p:nvGrpSpPr>
          <p:cNvPr id="29" name="Google Shape;373;p30"/>
          <p:cNvGrpSpPr/>
          <p:nvPr/>
        </p:nvGrpSpPr>
        <p:grpSpPr>
          <a:xfrm>
            <a:off x="372297" y="1136437"/>
            <a:ext cx="680651" cy="574752"/>
            <a:chOff x="5247525" y="3007275"/>
            <a:chExt cx="517575" cy="384825"/>
          </a:xfrm>
        </p:grpSpPr>
        <p:sp>
          <p:nvSpPr>
            <p:cNvPr id="30" name="Google Shape;374;p30"/>
            <p:cNvSpPr/>
            <p:nvPr/>
          </p:nvSpPr>
          <p:spPr>
            <a:xfrm>
              <a:off x="5247525" y="3007275"/>
              <a:ext cx="348900" cy="348900"/>
            </a:xfrm>
            <a:custGeom>
              <a:avLst/>
              <a:gdLst/>
              <a:ahLst/>
              <a:cxnLst/>
              <a:rect l="l" t="t" r="r" b="b"/>
              <a:pathLst>
                <a:path w="13956" h="13956" fill="none" extrusionOk="0">
                  <a:moveTo>
                    <a:pt x="13323" y="5772"/>
                  </a:moveTo>
                  <a:lnTo>
                    <a:pt x="11861" y="5626"/>
                  </a:lnTo>
                  <a:lnTo>
                    <a:pt x="11861" y="5626"/>
                  </a:lnTo>
                  <a:lnTo>
                    <a:pt x="11788" y="5334"/>
                  </a:lnTo>
                  <a:lnTo>
                    <a:pt x="11667" y="5042"/>
                  </a:lnTo>
                  <a:lnTo>
                    <a:pt x="11545" y="4750"/>
                  </a:lnTo>
                  <a:lnTo>
                    <a:pt x="11399" y="4482"/>
                  </a:lnTo>
                  <a:lnTo>
                    <a:pt x="12300" y="3337"/>
                  </a:lnTo>
                  <a:lnTo>
                    <a:pt x="12300" y="3337"/>
                  </a:lnTo>
                  <a:lnTo>
                    <a:pt x="12373" y="3240"/>
                  </a:lnTo>
                  <a:lnTo>
                    <a:pt x="12422" y="3118"/>
                  </a:lnTo>
                  <a:lnTo>
                    <a:pt x="12446" y="2996"/>
                  </a:lnTo>
                  <a:lnTo>
                    <a:pt x="12446" y="2850"/>
                  </a:lnTo>
                  <a:lnTo>
                    <a:pt x="12422" y="2728"/>
                  </a:lnTo>
                  <a:lnTo>
                    <a:pt x="12397" y="2606"/>
                  </a:lnTo>
                  <a:lnTo>
                    <a:pt x="12324" y="2485"/>
                  </a:lnTo>
                  <a:lnTo>
                    <a:pt x="12251" y="2387"/>
                  </a:lnTo>
                  <a:lnTo>
                    <a:pt x="11569" y="1705"/>
                  </a:lnTo>
                  <a:lnTo>
                    <a:pt x="11569" y="1705"/>
                  </a:lnTo>
                  <a:lnTo>
                    <a:pt x="11472" y="1632"/>
                  </a:lnTo>
                  <a:lnTo>
                    <a:pt x="11350" y="1559"/>
                  </a:lnTo>
                  <a:lnTo>
                    <a:pt x="11228" y="1510"/>
                  </a:lnTo>
                  <a:lnTo>
                    <a:pt x="11106" y="1510"/>
                  </a:lnTo>
                  <a:lnTo>
                    <a:pt x="10960" y="1510"/>
                  </a:lnTo>
                  <a:lnTo>
                    <a:pt x="10838" y="1535"/>
                  </a:lnTo>
                  <a:lnTo>
                    <a:pt x="10717" y="1583"/>
                  </a:lnTo>
                  <a:lnTo>
                    <a:pt x="10619" y="1656"/>
                  </a:lnTo>
                  <a:lnTo>
                    <a:pt x="9475" y="2558"/>
                  </a:lnTo>
                  <a:lnTo>
                    <a:pt x="9475" y="2558"/>
                  </a:lnTo>
                  <a:lnTo>
                    <a:pt x="9207" y="2411"/>
                  </a:lnTo>
                  <a:lnTo>
                    <a:pt x="8914" y="2290"/>
                  </a:lnTo>
                  <a:lnTo>
                    <a:pt x="8622" y="2168"/>
                  </a:lnTo>
                  <a:lnTo>
                    <a:pt x="8330" y="2070"/>
                  </a:lnTo>
                  <a:lnTo>
                    <a:pt x="8159" y="634"/>
                  </a:lnTo>
                  <a:lnTo>
                    <a:pt x="8159" y="634"/>
                  </a:lnTo>
                  <a:lnTo>
                    <a:pt x="8135" y="512"/>
                  </a:lnTo>
                  <a:lnTo>
                    <a:pt x="8086" y="390"/>
                  </a:lnTo>
                  <a:lnTo>
                    <a:pt x="8013" y="293"/>
                  </a:lnTo>
                  <a:lnTo>
                    <a:pt x="7940" y="195"/>
                  </a:lnTo>
                  <a:lnTo>
                    <a:pt x="7818" y="122"/>
                  </a:lnTo>
                  <a:lnTo>
                    <a:pt x="7721" y="49"/>
                  </a:lnTo>
                  <a:lnTo>
                    <a:pt x="7575" y="25"/>
                  </a:lnTo>
                  <a:lnTo>
                    <a:pt x="7453" y="0"/>
                  </a:lnTo>
                  <a:lnTo>
                    <a:pt x="6479" y="0"/>
                  </a:lnTo>
                  <a:lnTo>
                    <a:pt x="6479" y="0"/>
                  </a:lnTo>
                  <a:lnTo>
                    <a:pt x="6357" y="25"/>
                  </a:lnTo>
                  <a:lnTo>
                    <a:pt x="6235" y="49"/>
                  </a:lnTo>
                  <a:lnTo>
                    <a:pt x="6114" y="122"/>
                  </a:lnTo>
                  <a:lnTo>
                    <a:pt x="6016" y="195"/>
                  </a:lnTo>
                  <a:lnTo>
                    <a:pt x="5919" y="293"/>
                  </a:lnTo>
                  <a:lnTo>
                    <a:pt x="5846" y="390"/>
                  </a:lnTo>
                  <a:lnTo>
                    <a:pt x="5797" y="512"/>
                  </a:lnTo>
                  <a:lnTo>
                    <a:pt x="5773" y="634"/>
                  </a:lnTo>
                  <a:lnTo>
                    <a:pt x="5602" y="2070"/>
                  </a:lnTo>
                  <a:lnTo>
                    <a:pt x="5602" y="2070"/>
                  </a:lnTo>
                  <a:lnTo>
                    <a:pt x="5310" y="2168"/>
                  </a:lnTo>
                  <a:lnTo>
                    <a:pt x="5018" y="2290"/>
                  </a:lnTo>
                  <a:lnTo>
                    <a:pt x="4750" y="2411"/>
                  </a:lnTo>
                  <a:lnTo>
                    <a:pt x="4482" y="2558"/>
                  </a:lnTo>
                  <a:lnTo>
                    <a:pt x="3337" y="1656"/>
                  </a:lnTo>
                  <a:lnTo>
                    <a:pt x="3337" y="1656"/>
                  </a:lnTo>
                  <a:lnTo>
                    <a:pt x="3215" y="1583"/>
                  </a:lnTo>
                  <a:lnTo>
                    <a:pt x="3094" y="1535"/>
                  </a:lnTo>
                  <a:lnTo>
                    <a:pt x="2972" y="1510"/>
                  </a:lnTo>
                  <a:lnTo>
                    <a:pt x="2850" y="1510"/>
                  </a:lnTo>
                  <a:lnTo>
                    <a:pt x="2728" y="1510"/>
                  </a:lnTo>
                  <a:lnTo>
                    <a:pt x="2582" y="1559"/>
                  </a:lnTo>
                  <a:lnTo>
                    <a:pt x="2485" y="1632"/>
                  </a:lnTo>
                  <a:lnTo>
                    <a:pt x="2387" y="1705"/>
                  </a:lnTo>
                  <a:lnTo>
                    <a:pt x="1705" y="2387"/>
                  </a:lnTo>
                  <a:lnTo>
                    <a:pt x="1705" y="2387"/>
                  </a:lnTo>
                  <a:lnTo>
                    <a:pt x="1608" y="2485"/>
                  </a:lnTo>
                  <a:lnTo>
                    <a:pt x="1559" y="2606"/>
                  </a:lnTo>
                  <a:lnTo>
                    <a:pt x="1511" y="2728"/>
                  </a:lnTo>
                  <a:lnTo>
                    <a:pt x="1486" y="2850"/>
                  </a:lnTo>
                  <a:lnTo>
                    <a:pt x="1486" y="2996"/>
                  </a:lnTo>
                  <a:lnTo>
                    <a:pt x="1511" y="3118"/>
                  </a:lnTo>
                  <a:lnTo>
                    <a:pt x="1559" y="3240"/>
                  </a:lnTo>
                  <a:lnTo>
                    <a:pt x="1632" y="3337"/>
                  </a:lnTo>
                  <a:lnTo>
                    <a:pt x="2533" y="4482"/>
                  </a:lnTo>
                  <a:lnTo>
                    <a:pt x="2533" y="4482"/>
                  </a:lnTo>
                  <a:lnTo>
                    <a:pt x="2387" y="4750"/>
                  </a:lnTo>
                  <a:lnTo>
                    <a:pt x="2266" y="5042"/>
                  </a:lnTo>
                  <a:lnTo>
                    <a:pt x="2168" y="5334"/>
                  </a:lnTo>
                  <a:lnTo>
                    <a:pt x="2071" y="5626"/>
                  </a:lnTo>
                  <a:lnTo>
                    <a:pt x="634" y="5772"/>
                  </a:lnTo>
                  <a:lnTo>
                    <a:pt x="634" y="5772"/>
                  </a:lnTo>
                  <a:lnTo>
                    <a:pt x="512" y="5821"/>
                  </a:lnTo>
                  <a:lnTo>
                    <a:pt x="390" y="5870"/>
                  </a:lnTo>
                  <a:lnTo>
                    <a:pt x="268" y="5943"/>
                  </a:lnTo>
                  <a:lnTo>
                    <a:pt x="171" y="6016"/>
                  </a:lnTo>
                  <a:lnTo>
                    <a:pt x="98" y="6138"/>
                  </a:lnTo>
                  <a:lnTo>
                    <a:pt x="49" y="6235"/>
                  </a:lnTo>
                  <a:lnTo>
                    <a:pt x="1" y="6381"/>
                  </a:lnTo>
                  <a:lnTo>
                    <a:pt x="1" y="6503"/>
                  </a:lnTo>
                  <a:lnTo>
                    <a:pt x="1" y="7453"/>
                  </a:lnTo>
                  <a:lnTo>
                    <a:pt x="1" y="7453"/>
                  </a:lnTo>
                  <a:lnTo>
                    <a:pt x="1" y="7599"/>
                  </a:lnTo>
                  <a:lnTo>
                    <a:pt x="49" y="7721"/>
                  </a:lnTo>
                  <a:lnTo>
                    <a:pt x="98" y="7843"/>
                  </a:lnTo>
                  <a:lnTo>
                    <a:pt x="171" y="7940"/>
                  </a:lnTo>
                  <a:lnTo>
                    <a:pt x="268" y="8037"/>
                  </a:lnTo>
                  <a:lnTo>
                    <a:pt x="390" y="8111"/>
                  </a:lnTo>
                  <a:lnTo>
                    <a:pt x="512" y="8159"/>
                  </a:lnTo>
                  <a:lnTo>
                    <a:pt x="634" y="8184"/>
                  </a:lnTo>
                  <a:lnTo>
                    <a:pt x="2071" y="8354"/>
                  </a:lnTo>
                  <a:lnTo>
                    <a:pt x="2071" y="8354"/>
                  </a:lnTo>
                  <a:lnTo>
                    <a:pt x="2168" y="8646"/>
                  </a:lnTo>
                  <a:lnTo>
                    <a:pt x="2266" y="8914"/>
                  </a:lnTo>
                  <a:lnTo>
                    <a:pt x="2387" y="9206"/>
                  </a:lnTo>
                  <a:lnTo>
                    <a:pt x="2533" y="9474"/>
                  </a:lnTo>
                  <a:lnTo>
                    <a:pt x="1632" y="10619"/>
                  </a:lnTo>
                  <a:lnTo>
                    <a:pt x="1632" y="10619"/>
                  </a:lnTo>
                  <a:lnTo>
                    <a:pt x="1559" y="10741"/>
                  </a:lnTo>
                  <a:lnTo>
                    <a:pt x="1511" y="10863"/>
                  </a:lnTo>
                  <a:lnTo>
                    <a:pt x="1486" y="10984"/>
                  </a:lnTo>
                  <a:lnTo>
                    <a:pt x="1486" y="11106"/>
                  </a:lnTo>
                  <a:lnTo>
                    <a:pt x="1511" y="11228"/>
                  </a:lnTo>
                  <a:lnTo>
                    <a:pt x="1559" y="11350"/>
                  </a:lnTo>
                  <a:lnTo>
                    <a:pt x="1608" y="11472"/>
                  </a:lnTo>
                  <a:lnTo>
                    <a:pt x="1705" y="11569"/>
                  </a:lnTo>
                  <a:lnTo>
                    <a:pt x="2387" y="12251"/>
                  </a:lnTo>
                  <a:lnTo>
                    <a:pt x="2387" y="12251"/>
                  </a:lnTo>
                  <a:lnTo>
                    <a:pt x="2485" y="12348"/>
                  </a:lnTo>
                  <a:lnTo>
                    <a:pt x="2582" y="12397"/>
                  </a:lnTo>
                  <a:lnTo>
                    <a:pt x="2728" y="12446"/>
                  </a:lnTo>
                  <a:lnTo>
                    <a:pt x="2850" y="12470"/>
                  </a:lnTo>
                  <a:lnTo>
                    <a:pt x="2972" y="12470"/>
                  </a:lnTo>
                  <a:lnTo>
                    <a:pt x="3094" y="12421"/>
                  </a:lnTo>
                  <a:lnTo>
                    <a:pt x="3215" y="12373"/>
                  </a:lnTo>
                  <a:lnTo>
                    <a:pt x="3337" y="12324"/>
                  </a:lnTo>
                  <a:lnTo>
                    <a:pt x="4482" y="11423"/>
                  </a:lnTo>
                  <a:lnTo>
                    <a:pt x="4482" y="11423"/>
                  </a:lnTo>
                  <a:lnTo>
                    <a:pt x="4750" y="11545"/>
                  </a:lnTo>
                  <a:lnTo>
                    <a:pt x="5018" y="11691"/>
                  </a:lnTo>
                  <a:lnTo>
                    <a:pt x="5310" y="11788"/>
                  </a:lnTo>
                  <a:lnTo>
                    <a:pt x="5602" y="11886"/>
                  </a:lnTo>
                  <a:lnTo>
                    <a:pt x="5773" y="13322"/>
                  </a:lnTo>
                  <a:lnTo>
                    <a:pt x="5773" y="13322"/>
                  </a:lnTo>
                  <a:lnTo>
                    <a:pt x="5797" y="13444"/>
                  </a:lnTo>
                  <a:lnTo>
                    <a:pt x="5846" y="13566"/>
                  </a:lnTo>
                  <a:lnTo>
                    <a:pt x="5919" y="13688"/>
                  </a:lnTo>
                  <a:lnTo>
                    <a:pt x="6016" y="13785"/>
                  </a:lnTo>
                  <a:lnTo>
                    <a:pt x="6114" y="13858"/>
                  </a:lnTo>
                  <a:lnTo>
                    <a:pt x="6235" y="13907"/>
                  </a:lnTo>
                  <a:lnTo>
                    <a:pt x="6357" y="13956"/>
                  </a:lnTo>
                  <a:lnTo>
                    <a:pt x="6479" y="13956"/>
                  </a:lnTo>
                  <a:lnTo>
                    <a:pt x="7453" y="13956"/>
                  </a:lnTo>
                  <a:lnTo>
                    <a:pt x="7453" y="13956"/>
                  </a:lnTo>
                  <a:lnTo>
                    <a:pt x="7575" y="13956"/>
                  </a:lnTo>
                  <a:lnTo>
                    <a:pt x="7721" y="13907"/>
                  </a:lnTo>
                  <a:lnTo>
                    <a:pt x="7818" y="13858"/>
                  </a:lnTo>
                  <a:lnTo>
                    <a:pt x="7940" y="13785"/>
                  </a:lnTo>
                  <a:lnTo>
                    <a:pt x="8013" y="13688"/>
                  </a:lnTo>
                  <a:lnTo>
                    <a:pt x="8086" y="13566"/>
                  </a:lnTo>
                  <a:lnTo>
                    <a:pt x="8135" y="13444"/>
                  </a:lnTo>
                  <a:lnTo>
                    <a:pt x="8159" y="13322"/>
                  </a:lnTo>
                  <a:lnTo>
                    <a:pt x="8330" y="11886"/>
                  </a:lnTo>
                  <a:lnTo>
                    <a:pt x="8330" y="11886"/>
                  </a:lnTo>
                  <a:lnTo>
                    <a:pt x="8622" y="11788"/>
                  </a:lnTo>
                  <a:lnTo>
                    <a:pt x="8914" y="11691"/>
                  </a:lnTo>
                  <a:lnTo>
                    <a:pt x="9207" y="11545"/>
                  </a:lnTo>
                  <a:lnTo>
                    <a:pt x="9475" y="11423"/>
                  </a:lnTo>
                  <a:lnTo>
                    <a:pt x="10619" y="12324"/>
                  </a:lnTo>
                  <a:lnTo>
                    <a:pt x="10619" y="12324"/>
                  </a:lnTo>
                  <a:lnTo>
                    <a:pt x="10717" y="12373"/>
                  </a:lnTo>
                  <a:lnTo>
                    <a:pt x="10838" y="12421"/>
                  </a:lnTo>
                  <a:lnTo>
                    <a:pt x="10960" y="12470"/>
                  </a:lnTo>
                  <a:lnTo>
                    <a:pt x="11106" y="12470"/>
                  </a:lnTo>
                  <a:lnTo>
                    <a:pt x="11228" y="12446"/>
                  </a:lnTo>
                  <a:lnTo>
                    <a:pt x="11350" y="12397"/>
                  </a:lnTo>
                  <a:lnTo>
                    <a:pt x="11472" y="12348"/>
                  </a:lnTo>
                  <a:lnTo>
                    <a:pt x="11569" y="12251"/>
                  </a:lnTo>
                  <a:lnTo>
                    <a:pt x="12251" y="11569"/>
                  </a:lnTo>
                  <a:lnTo>
                    <a:pt x="12251" y="11569"/>
                  </a:lnTo>
                  <a:lnTo>
                    <a:pt x="12324" y="11472"/>
                  </a:lnTo>
                  <a:lnTo>
                    <a:pt x="12397" y="11350"/>
                  </a:lnTo>
                  <a:lnTo>
                    <a:pt x="12422" y="11228"/>
                  </a:lnTo>
                  <a:lnTo>
                    <a:pt x="12446" y="11106"/>
                  </a:lnTo>
                  <a:lnTo>
                    <a:pt x="12446" y="10984"/>
                  </a:lnTo>
                  <a:lnTo>
                    <a:pt x="12422" y="10863"/>
                  </a:lnTo>
                  <a:lnTo>
                    <a:pt x="12373" y="10741"/>
                  </a:lnTo>
                  <a:lnTo>
                    <a:pt x="12300" y="10619"/>
                  </a:lnTo>
                  <a:lnTo>
                    <a:pt x="11399" y="9474"/>
                  </a:lnTo>
                  <a:lnTo>
                    <a:pt x="11399" y="9474"/>
                  </a:lnTo>
                  <a:lnTo>
                    <a:pt x="11545" y="9206"/>
                  </a:lnTo>
                  <a:lnTo>
                    <a:pt x="11667" y="8914"/>
                  </a:lnTo>
                  <a:lnTo>
                    <a:pt x="11788" y="8646"/>
                  </a:lnTo>
                  <a:lnTo>
                    <a:pt x="11861" y="8354"/>
                  </a:lnTo>
                  <a:lnTo>
                    <a:pt x="13323" y="8184"/>
                  </a:lnTo>
                  <a:lnTo>
                    <a:pt x="13323" y="8184"/>
                  </a:lnTo>
                  <a:lnTo>
                    <a:pt x="13444" y="8159"/>
                  </a:lnTo>
                  <a:lnTo>
                    <a:pt x="13566" y="8111"/>
                  </a:lnTo>
                  <a:lnTo>
                    <a:pt x="13664" y="8037"/>
                  </a:lnTo>
                  <a:lnTo>
                    <a:pt x="13761" y="7940"/>
                  </a:lnTo>
                  <a:lnTo>
                    <a:pt x="13834" y="7843"/>
                  </a:lnTo>
                  <a:lnTo>
                    <a:pt x="13907" y="7721"/>
                  </a:lnTo>
                  <a:lnTo>
                    <a:pt x="13932" y="7599"/>
                  </a:lnTo>
                  <a:lnTo>
                    <a:pt x="13956" y="7453"/>
                  </a:lnTo>
                  <a:lnTo>
                    <a:pt x="13956" y="6503"/>
                  </a:lnTo>
                  <a:lnTo>
                    <a:pt x="13956" y="6503"/>
                  </a:lnTo>
                  <a:lnTo>
                    <a:pt x="13932" y="6381"/>
                  </a:lnTo>
                  <a:lnTo>
                    <a:pt x="13907" y="6235"/>
                  </a:lnTo>
                  <a:lnTo>
                    <a:pt x="13834" y="6138"/>
                  </a:lnTo>
                  <a:lnTo>
                    <a:pt x="13761" y="6016"/>
                  </a:lnTo>
                  <a:lnTo>
                    <a:pt x="13664" y="5943"/>
                  </a:lnTo>
                  <a:lnTo>
                    <a:pt x="13566" y="5870"/>
                  </a:lnTo>
                  <a:lnTo>
                    <a:pt x="13444" y="5821"/>
                  </a:lnTo>
                  <a:lnTo>
                    <a:pt x="13323" y="5772"/>
                  </a:lnTo>
                  <a:lnTo>
                    <a:pt x="13323" y="5772"/>
                  </a:lnTo>
                  <a:close/>
                  <a:moveTo>
                    <a:pt x="8573" y="8598"/>
                  </a:moveTo>
                  <a:lnTo>
                    <a:pt x="8573" y="8598"/>
                  </a:lnTo>
                  <a:lnTo>
                    <a:pt x="8403" y="8744"/>
                  </a:lnTo>
                  <a:lnTo>
                    <a:pt x="8232" y="8890"/>
                  </a:lnTo>
                  <a:lnTo>
                    <a:pt x="8038" y="8987"/>
                  </a:lnTo>
                  <a:lnTo>
                    <a:pt x="7818" y="9085"/>
                  </a:lnTo>
                  <a:lnTo>
                    <a:pt x="7624" y="9158"/>
                  </a:lnTo>
                  <a:lnTo>
                    <a:pt x="7404" y="9206"/>
                  </a:lnTo>
                  <a:lnTo>
                    <a:pt x="7185" y="9231"/>
                  </a:lnTo>
                  <a:lnTo>
                    <a:pt x="6966" y="9255"/>
                  </a:lnTo>
                  <a:lnTo>
                    <a:pt x="6747" y="9231"/>
                  </a:lnTo>
                  <a:lnTo>
                    <a:pt x="6528" y="9206"/>
                  </a:lnTo>
                  <a:lnTo>
                    <a:pt x="6333" y="9158"/>
                  </a:lnTo>
                  <a:lnTo>
                    <a:pt x="6114" y="9085"/>
                  </a:lnTo>
                  <a:lnTo>
                    <a:pt x="5919" y="8987"/>
                  </a:lnTo>
                  <a:lnTo>
                    <a:pt x="5724" y="8890"/>
                  </a:lnTo>
                  <a:lnTo>
                    <a:pt x="5529" y="8744"/>
                  </a:lnTo>
                  <a:lnTo>
                    <a:pt x="5359" y="8598"/>
                  </a:lnTo>
                  <a:lnTo>
                    <a:pt x="5359" y="8598"/>
                  </a:lnTo>
                  <a:lnTo>
                    <a:pt x="5212" y="8427"/>
                  </a:lnTo>
                  <a:lnTo>
                    <a:pt x="5066" y="8232"/>
                  </a:lnTo>
                  <a:lnTo>
                    <a:pt x="4969" y="8037"/>
                  </a:lnTo>
                  <a:lnTo>
                    <a:pt x="4871" y="7843"/>
                  </a:lnTo>
                  <a:lnTo>
                    <a:pt x="4798" y="7623"/>
                  </a:lnTo>
                  <a:lnTo>
                    <a:pt x="4750" y="7404"/>
                  </a:lnTo>
                  <a:lnTo>
                    <a:pt x="4701" y="7209"/>
                  </a:lnTo>
                  <a:lnTo>
                    <a:pt x="4701" y="6990"/>
                  </a:lnTo>
                  <a:lnTo>
                    <a:pt x="4701" y="6771"/>
                  </a:lnTo>
                  <a:lnTo>
                    <a:pt x="4750" y="6552"/>
                  </a:lnTo>
                  <a:lnTo>
                    <a:pt x="4798" y="6333"/>
                  </a:lnTo>
                  <a:lnTo>
                    <a:pt x="4871" y="6138"/>
                  </a:lnTo>
                  <a:lnTo>
                    <a:pt x="4969" y="5919"/>
                  </a:lnTo>
                  <a:lnTo>
                    <a:pt x="5066" y="5724"/>
                  </a:lnTo>
                  <a:lnTo>
                    <a:pt x="5212" y="5553"/>
                  </a:lnTo>
                  <a:lnTo>
                    <a:pt x="5359" y="5383"/>
                  </a:lnTo>
                  <a:lnTo>
                    <a:pt x="5359" y="5383"/>
                  </a:lnTo>
                  <a:lnTo>
                    <a:pt x="5529" y="5212"/>
                  </a:lnTo>
                  <a:lnTo>
                    <a:pt x="5724" y="5091"/>
                  </a:lnTo>
                  <a:lnTo>
                    <a:pt x="5919" y="4969"/>
                  </a:lnTo>
                  <a:lnTo>
                    <a:pt x="6114" y="4871"/>
                  </a:lnTo>
                  <a:lnTo>
                    <a:pt x="6333" y="4798"/>
                  </a:lnTo>
                  <a:lnTo>
                    <a:pt x="6528" y="4750"/>
                  </a:lnTo>
                  <a:lnTo>
                    <a:pt x="6747" y="4725"/>
                  </a:lnTo>
                  <a:lnTo>
                    <a:pt x="6966" y="4701"/>
                  </a:lnTo>
                  <a:lnTo>
                    <a:pt x="7185" y="4725"/>
                  </a:lnTo>
                  <a:lnTo>
                    <a:pt x="7404" y="4750"/>
                  </a:lnTo>
                  <a:lnTo>
                    <a:pt x="7624" y="4798"/>
                  </a:lnTo>
                  <a:lnTo>
                    <a:pt x="7818" y="4871"/>
                  </a:lnTo>
                  <a:lnTo>
                    <a:pt x="8038" y="4969"/>
                  </a:lnTo>
                  <a:lnTo>
                    <a:pt x="8232" y="5091"/>
                  </a:lnTo>
                  <a:lnTo>
                    <a:pt x="8403" y="5212"/>
                  </a:lnTo>
                  <a:lnTo>
                    <a:pt x="8573" y="5383"/>
                  </a:lnTo>
                  <a:lnTo>
                    <a:pt x="8573" y="5383"/>
                  </a:lnTo>
                  <a:lnTo>
                    <a:pt x="8744" y="5553"/>
                  </a:lnTo>
                  <a:lnTo>
                    <a:pt x="8866" y="5724"/>
                  </a:lnTo>
                  <a:lnTo>
                    <a:pt x="8987" y="5919"/>
                  </a:lnTo>
                  <a:lnTo>
                    <a:pt x="9085" y="6138"/>
                  </a:lnTo>
                  <a:lnTo>
                    <a:pt x="9158" y="6333"/>
                  </a:lnTo>
                  <a:lnTo>
                    <a:pt x="9207" y="6552"/>
                  </a:lnTo>
                  <a:lnTo>
                    <a:pt x="9231" y="6771"/>
                  </a:lnTo>
                  <a:lnTo>
                    <a:pt x="9231" y="6990"/>
                  </a:lnTo>
                  <a:lnTo>
                    <a:pt x="9231" y="7209"/>
                  </a:lnTo>
                  <a:lnTo>
                    <a:pt x="9207" y="7404"/>
                  </a:lnTo>
                  <a:lnTo>
                    <a:pt x="9158" y="7623"/>
                  </a:lnTo>
                  <a:lnTo>
                    <a:pt x="9085" y="7843"/>
                  </a:lnTo>
                  <a:lnTo>
                    <a:pt x="8987" y="8037"/>
                  </a:lnTo>
                  <a:lnTo>
                    <a:pt x="8866" y="8232"/>
                  </a:lnTo>
                  <a:lnTo>
                    <a:pt x="8744" y="8427"/>
                  </a:lnTo>
                  <a:lnTo>
                    <a:pt x="8573" y="8598"/>
                  </a:lnTo>
                  <a:lnTo>
                    <a:pt x="8573" y="8598"/>
                  </a:lnTo>
                  <a:close/>
                </a:path>
              </a:pathLst>
            </a:custGeom>
            <a:noFill/>
            <a:ln w="95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75;p30"/>
            <p:cNvSpPr/>
            <p:nvPr/>
          </p:nvSpPr>
          <p:spPr>
            <a:xfrm>
              <a:off x="5566575" y="3193575"/>
              <a:ext cx="198525" cy="198525"/>
            </a:xfrm>
            <a:custGeom>
              <a:avLst/>
              <a:gdLst/>
              <a:ahLst/>
              <a:cxnLst/>
              <a:rect l="l" t="t" r="r" b="b"/>
              <a:pathLst>
                <a:path w="7941" h="7941" fill="none" extrusionOk="0">
                  <a:moveTo>
                    <a:pt x="7258" y="2144"/>
                  </a:moveTo>
                  <a:lnTo>
                    <a:pt x="6138" y="2388"/>
                  </a:lnTo>
                  <a:lnTo>
                    <a:pt x="6138" y="2388"/>
                  </a:lnTo>
                  <a:lnTo>
                    <a:pt x="6016" y="2217"/>
                  </a:lnTo>
                  <a:lnTo>
                    <a:pt x="5870" y="2071"/>
                  </a:lnTo>
                  <a:lnTo>
                    <a:pt x="6260" y="975"/>
                  </a:lnTo>
                  <a:lnTo>
                    <a:pt x="6260" y="975"/>
                  </a:lnTo>
                  <a:lnTo>
                    <a:pt x="6284" y="902"/>
                  </a:lnTo>
                  <a:lnTo>
                    <a:pt x="6284" y="829"/>
                  </a:lnTo>
                  <a:lnTo>
                    <a:pt x="6260" y="683"/>
                  </a:lnTo>
                  <a:lnTo>
                    <a:pt x="6162" y="561"/>
                  </a:lnTo>
                  <a:lnTo>
                    <a:pt x="6114" y="488"/>
                  </a:lnTo>
                  <a:lnTo>
                    <a:pt x="6065" y="464"/>
                  </a:lnTo>
                  <a:lnTo>
                    <a:pt x="5553" y="196"/>
                  </a:lnTo>
                  <a:lnTo>
                    <a:pt x="5553" y="196"/>
                  </a:lnTo>
                  <a:lnTo>
                    <a:pt x="5480" y="171"/>
                  </a:lnTo>
                  <a:lnTo>
                    <a:pt x="5407" y="171"/>
                  </a:lnTo>
                  <a:lnTo>
                    <a:pt x="5261" y="171"/>
                  </a:lnTo>
                  <a:lnTo>
                    <a:pt x="5115" y="244"/>
                  </a:lnTo>
                  <a:lnTo>
                    <a:pt x="5066" y="293"/>
                  </a:lnTo>
                  <a:lnTo>
                    <a:pt x="5018" y="342"/>
                  </a:lnTo>
                  <a:lnTo>
                    <a:pt x="4384" y="1316"/>
                  </a:lnTo>
                  <a:lnTo>
                    <a:pt x="4384" y="1316"/>
                  </a:lnTo>
                  <a:lnTo>
                    <a:pt x="4165" y="1292"/>
                  </a:lnTo>
                  <a:lnTo>
                    <a:pt x="3970" y="1292"/>
                  </a:lnTo>
                  <a:lnTo>
                    <a:pt x="3483" y="244"/>
                  </a:lnTo>
                  <a:lnTo>
                    <a:pt x="3483" y="244"/>
                  </a:lnTo>
                  <a:lnTo>
                    <a:pt x="3435" y="171"/>
                  </a:lnTo>
                  <a:lnTo>
                    <a:pt x="3386" y="123"/>
                  </a:lnTo>
                  <a:lnTo>
                    <a:pt x="3264" y="50"/>
                  </a:lnTo>
                  <a:lnTo>
                    <a:pt x="3118" y="1"/>
                  </a:lnTo>
                  <a:lnTo>
                    <a:pt x="3045" y="1"/>
                  </a:lnTo>
                  <a:lnTo>
                    <a:pt x="2972" y="25"/>
                  </a:lnTo>
                  <a:lnTo>
                    <a:pt x="2436" y="196"/>
                  </a:lnTo>
                  <a:lnTo>
                    <a:pt x="2436" y="196"/>
                  </a:lnTo>
                  <a:lnTo>
                    <a:pt x="2363" y="220"/>
                  </a:lnTo>
                  <a:lnTo>
                    <a:pt x="2290" y="269"/>
                  </a:lnTo>
                  <a:lnTo>
                    <a:pt x="2192" y="391"/>
                  </a:lnTo>
                  <a:lnTo>
                    <a:pt x="2144" y="537"/>
                  </a:lnTo>
                  <a:lnTo>
                    <a:pt x="2144" y="610"/>
                  </a:lnTo>
                  <a:lnTo>
                    <a:pt x="2144" y="683"/>
                  </a:lnTo>
                  <a:lnTo>
                    <a:pt x="2387" y="1828"/>
                  </a:lnTo>
                  <a:lnTo>
                    <a:pt x="2387" y="1828"/>
                  </a:lnTo>
                  <a:lnTo>
                    <a:pt x="2217" y="1949"/>
                  </a:lnTo>
                  <a:lnTo>
                    <a:pt x="2071" y="2095"/>
                  </a:lnTo>
                  <a:lnTo>
                    <a:pt x="999" y="1681"/>
                  </a:lnTo>
                  <a:lnTo>
                    <a:pt x="999" y="1681"/>
                  </a:lnTo>
                  <a:lnTo>
                    <a:pt x="926" y="1681"/>
                  </a:lnTo>
                  <a:lnTo>
                    <a:pt x="829" y="1657"/>
                  </a:lnTo>
                  <a:lnTo>
                    <a:pt x="682" y="1706"/>
                  </a:lnTo>
                  <a:lnTo>
                    <a:pt x="561" y="1779"/>
                  </a:lnTo>
                  <a:lnTo>
                    <a:pt x="512" y="1828"/>
                  </a:lnTo>
                  <a:lnTo>
                    <a:pt x="463" y="1901"/>
                  </a:lnTo>
                  <a:lnTo>
                    <a:pt x="220" y="2388"/>
                  </a:lnTo>
                  <a:lnTo>
                    <a:pt x="220" y="2388"/>
                  </a:lnTo>
                  <a:lnTo>
                    <a:pt x="195" y="2461"/>
                  </a:lnTo>
                  <a:lnTo>
                    <a:pt x="171" y="2534"/>
                  </a:lnTo>
                  <a:lnTo>
                    <a:pt x="195" y="2704"/>
                  </a:lnTo>
                  <a:lnTo>
                    <a:pt x="244" y="2826"/>
                  </a:lnTo>
                  <a:lnTo>
                    <a:pt x="293" y="2899"/>
                  </a:lnTo>
                  <a:lnTo>
                    <a:pt x="366" y="2948"/>
                  </a:lnTo>
                  <a:lnTo>
                    <a:pt x="1340" y="3581"/>
                  </a:lnTo>
                  <a:lnTo>
                    <a:pt x="1340" y="3581"/>
                  </a:lnTo>
                  <a:lnTo>
                    <a:pt x="1316" y="3776"/>
                  </a:lnTo>
                  <a:lnTo>
                    <a:pt x="1291" y="3995"/>
                  </a:lnTo>
                  <a:lnTo>
                    <a:pt x="244" y="4482"/>
                  </a:lnTo>
                  <a:lnTo>
                    <a:pt x="244" y="4482"/>
                  </a:lnTo>
                  <a:lnTo>
                    <a:pt x="195" y="4507"/>
                  </a:lnTo>
                  <a:lnTo>
                    <a:pt x="122" y="4555"/>
                  </a:lnTo>
                  <a:lnTo>
                    <a:pt x="49" y="4701"/>
                  </a:lnTo>
                  <a:lnTo>
                    <a:pt x="0" y="4848"/>
                  </a:lnTo>
                  <a:lnTo>
                    <a:pt x="25" y="4921"/>
                  </a:lnTo>
                  <a:lnTo>
                    <a:pt x="25" y="4994"/>
                  </a:lnTo>
                  <a:lnTo>
                    <a:pt x="220" y="5530"/>
                  </a:lnTo>
                  <a:lnTo>
                    <a:pt x="220" y="5530"/>
                  </a:lnTo>
                  <a:lnTo>
                    <a:pt x="244" y="5578"/>
                  </a:lnTo>
                  <a:lnTo>
                    <a:pt x="293" y="5651"/>
                  </a:lnTo>
                  <a:lnTo>
                    <a:pt x="390" y="5749"/>
                  </a:lnTo>
                  <a:lnTo>
                    <a:pt x="536" y="5797"/>
                  </a:lnTo>
                  <a:lnTo>
                    <a:pt x="609" y="5797"/>
                  </a:lnTo>
                  <a:lnTo>
                    <a:pt x="682" y="5797"/>
                  </a:lnTo>
                  <a:lnTo>
                    <a:pt x="1827" y="5554"/>
                  </a:lnTo>
                  <a:lnTo>
                    <a:pt x="1827" y="5554"/>
                  </a:lnTo>
                  <a:lnTo>
                    <a:pt x="1949" y="5724"/>
                  </a:lnTo>
                  <a:lnTo>
                    <a:pt x="2095" y="5870"/>
                  </a:lnTo>
                  <a:lnTo>
                    <a:pt x="1705" y="6966"/>
                  </a:lnTo>
                  <a:lnTo>
                    <a:pt x="1705" y="6966"/>
                  </a:lnTo>
                  <a:lnTo>
                    <a:pt x="1681" y="7040"/>
                  </a:lnTo>
                  <a:lnTo>
                    <a:pt x="1681" y="7113"/>
                  </a:lnTo>
                  <a:lnTo>
                    <a:pt x="1705" y="7259"/>
                  </a:lnTo>
                  <a:lnTo>
                    <a:pt x="1778" y="7380"/>
                  </a:lnTo>
                  <a:lnTo>
                    <a:pt x="1851" y="7429"/>
                  </a:lnTo>
                  <a:lnTo>
                    <a:pt x="1900" y="7478"/>
                  </a:lnTo>
                  <a:lnTo>
                    <a:pt x="2412" y="7721"/>
                  </a:lnTo>
                  <a:lnTo>
                    <a:pt x="2412" y="7721"/>
                  </a:lnTo>
                  <a:lnTo>
                    <a:pt x="2485" y="7770"/>
                  </a:lnTo>
                  <a:lnTo>
                    <a:pt x="2558" y="7770"/>
                  </a:lnTo>
                  <a:lnTo>
                    <a:pt x="2704" y="7770"/>
                  </a:lnTo>
                  <a:lnTo>
                    <a:pt x="2850" y="7697"/>
                  </a:lnTo>
                  <a:lnTo>
                    <a:pt x="2899" y="7648"/>
                  </a:lnTo>
                  <a:lnTo>
                    <a:pt x="2947" y="7600"/>
                  </a:lnTo>
                  <a:lnTo>
                    <a:pt x="3581" y="6625"/>
                  </a:lnTo>
                  <a:lnTo>
                    <a:pt x="3581" y="6625"/>
                  </a:lnTo>
                  <a:lnTo>
                    <a:pt x="3800" y="6650"/>
                  </a:lnTo>
                  <a:lnTo>
                    <a:pt x="3995" y="6650"/>
                  </a:lnTo>
                  <a:lnTo>
                    <a:pt x="4482" y="7697"/>
                  </a:lnTo>
                  <a:lnTo>
                    <a:pt x="4482" y="7697"/>
                  </a:lnTo>
                  <a:lnTo>
                    <a:pt x="4531" y="7770"/>
                  </a:lnTo>
                  <a:lnTo>
                    <a:pt x="4579" y="7819"/>
                  </a:lnTo>
                  <a:lnTo>
                    <a:pt x="4701" y="7892"/>
                  </a:lnTo>
                  <a:lnTo>
                    <a:pt x="4847" y="7941"/>
                  </a:lnTo>
                  <a:lnTo>
                    <a:pt x="4920" y="7941"/>
                  </a:lnTo>
                  <a:lnTo>
                    <a:pt x="4993" y="7916"/>
                  </a:lnTo>
                  <a:lnTo>
                    <a:pt x="5529" y="7746"/>
                  </a:lnTo>
                  <a:lnTo>
                    <a:pt x="5529" y="7746"/>
                  </a:lnTo>
                  <a:lnTo>
                    <a:pt x="5602" y="7721"/>
                  </a:lnTo>
                  <a:lnTo>
                    <a:pt x="5651" y="7673"/>
                  </a:lnTo>
                  <a:lnTo>
                    <a:pt x="5748" y="7551"/>
                  </a:lnTo>
                  <a:lnTo>
                    <a:pt x="5821" y="7405"/>
                  </a:lnTo>
                  <a:lnTo>
                    <a:pt x="5821" y="7332"/>
                  </a:lnTo>
                  <a:lnTo>
                    <a:pt x="5821" y="7259"/>
                  </a:lnTo>
                  <a:lnTo>
                    <a:pt x="5578" y="6114"/>
                  </a:lnTo>
                  <a:lnTo>
                    <a:pt x="5578" y="6114"/>
                  </a:lnTo>
                  <a:lnTo>
                    <a:pt x="5724" y="5992"/>
                  </a:lnTo>
                  <a:lnTo>
                    <a:pt x="5894" y="5846"/>
                  </a:lnTo>
                  <a:lnTo>
                    <a:pt x="6966" y="6260"/>
                  </a:lnTo>
                  <a:lnTo>
                    <a:pt x="6966" y="6260"/>
                  </a:lnTo>
                  <a:lnTo>
                    <a:pt x="7039" y="6260"/>
                  </a:lnTo>
                  <a:lnTo>
                    <a:pt x="7112" y="6285"/>
                  </a:lnTo>
                  <a:lnTo>
                    <a:pt x="7258" y="6236"/>
                  </a:lnTo>
                  <a:lnTo>
                    <a:pt x="7404" y="6163"/>
                  </a:lnTo>
                  <a:lnTo>
                    <a:pt x="7453" y="6114"/>
                  </a:lnTo>
                  <a:lnTo>
                    <a:pt x="7502" y="6041"/>
                  </a:lnTo>
                  <a:lnTo>
                    <a:pt x="7745" y="5530"/>
                  </a:lnTo>
                  <a:lnTo>
                    <a:pt x="7745" y="5530"/>
                  </a:lnTo>
                  <a:lnTo>
                    <a:pt x="7770" y="5481"/>
                  </a:lnTo>
                  <a:lnTo>
                    <a:pt x="7794" y="5383"/>
                  </a:lnTo>
                  <a:lnTo>
                    <a:pt x="7770" y="5237"/>
                  </a:lnTo>
                  <a:lnTo>
                    <a:pt x="7697" y="5115"/>
                  </a:lnTo>
                  <a:lnTo>
                    <a:pt x="7648" y="5042"/>
                  </a:lnTo>
                  <a:lnTo>
                    <a:pt x="7599" y="4994"/>
                  </a:lnTo>
                  <a:lnTo>
                    <a:pt x="6625" y="4360"/>
                  </a:lnTo>
                  <a:lnTo>
                    <a:pt x="6625" y="4360"/>
                  </a:lnTo>
                  <a:lnTo>
                    <a:pt x="6649" y="4166"/>
                  </a:lnTo>
                  <a:lnTo>
                    <a:pt x="6649" y="3946"/>
                  </a:lnTo>
                  <a:lnTo>
                    <a:pt x="7697" y="3459"/>
                  </a:lnTo>
                  <a:lnTo>
                    <a:pt x="7697" y="3459"/>
                  </a:lnTo>
                  <a:lnTo>
                    <a:pt x="7770" y="3435"/>
                  </a:lnTo>
                  <a:lnTo>
                    <a:pt x="7843" y="3386"/>
                  </a:lnTo>
                  <a:lnTo>
                    <a:pt x="7916" y="3240"/>
                  </a:lnTo>
                  <a:lnTo>
                    <a:pt x="7940" y="3094"/>
                  </a:lnTo>
                  <a:lnTo>
                    <a:pt x="7940" y="3021"/>
                  </a:lnTo>
                  <a:lnTo>
                    <a:pt x="7940" y="2948"/>
                  </a:lnTo>
                  <a:lnTo>
                    <a:pt x="7745" y="2412"/>
                  </a:lnTo>
                  <a:lnTo>
                    <a:pt x="7745" y="2412"/>
                  </a:lnTo>
                  <a:lnTo>
                    <a:pt x="7721" y="2339"/>
                  </a:lnTo>
                  <a:lnTo>
                    <a:pt x="7672" y="2290"/>
                  </a:lnTo>
                  <a:lnTo>
                    <a:pt x="7551" y="2193"/>
                  </a:lnTo>
                  <a:lnTo>
                    <a:pt x="7429" y="2144"/>
                  </a:lnTo>
                  <a:lnTo>
                    <a:pt x="7356" y="2144"/>
                  </a:lnTo>
                  <a:lnTo>
                    <a:pt x="7258" y="2144"/>
                  </a:lnTo>
                  <a:lnTo>
                    <a:pt x="7258" y="2144"/>
                  </a:lnTo>
                  <a:close/>
                  <a:moveTo>
                    <a:pt x="5480" y="4726"/>
                  </a:moveTo>
                  <a:lnTo>
                    <a:pt x="5480" y="4726"/>
                  </a:lnTo>
                  <a:lnTo>
                    <a:pt x="5383" y="4872"/>
                  </a:lnTo>
                  <a:lnTo>
                    <a:pt x="5286" y="4994"/>
                  </a:lnTo>
                  <a:lnTo>
                    <a:pt x="5188" y="5140"/>
                  </a:lnTo>
                  <a:lnTo>
                    <a:pt x="5066" y="5237"/>
                  </a:lnTo>
                  <a:lnTo>
                    <a:pt x="4945" y="5335"/>
                  </a:lnTo>
                  <a:lnTo>
                    <a:pt x="4798" y="5432"/>
                  </a:lnTo>
                  <a:lnTo>
                    <a:pt x="4652" y="5505"/>
                  </a:lnTo>
                  <a:lnTo>
                    <a:pt x="4506" y="5554"/>
                  </a:lnTo>
                  <a:lnTo>
                    <a:pt x="4360" y="5603"/>
                  </a:lnTo>
                  <a:lnTo>
                    <a:pt x="4190" y="5627"/>
                  </a:lnTo>
                  <a:lnTo>
                    <a:pt x="4043" y="5651"/>
                  </a:lnTo>
                  <a:lnTo>
                    <a:pt x="3873" y="5627"/>
                  </a:lnTo>
                  <a:lnTo>
                    <a:pt x="3702" y="5627"/>
                  </a:lnTo>
                  <a:lnTo>
                    <a:pt x="3556" y="5578"/>
                  </a:lnTo>
                  <a:lnTo>
                    <a:pt x="3386" y="5530"/>
                  </a:lnTo>
                  <a:lnTo>
                    <a:pt x="3240" y="5456"/>
                  </a:lnTo>
                  <a:lnTo>
                    <a:pt x="3240" y="5456"/>
                  </a:lnTo>
                  <a:lnTo>
                    <a:pt x="3094" y="5383"/>
                  </a:lnTo>
                  <a:lnTo>
                    <a:pt x="2947" y="5286"/>
                  </a:lnTo>
                  <a:lnTo>
                    <a:pt x="2826" y="5164"/>
                  </a:lnTo>
                  <a:lnTo>
                    <a:pt x="2704" y="5067"/>
                  </a:lnTo>
                  <a:lnTo>
                    <a:pt x="2606" y="4921"/>
                  </a:lnTo>
                  <a:lnTo>
                    <a:pt x="2533" y="4799"/>
                  </a:lnTo>
                  <a:lnTo>
                    <a:pt x="2460" y="4653"/>
                  </a:lnTo>
                  <a:lnTo>
                    <a:pt x="2387" y="4507"/>
                  </a:lnTo>
                  <a:lnTo>
                    <a:pt x="2363" y="4336"/>
                  </a:lnTo>
                  <a:lnTo>
                    <a:pt x="2314" y="4190"/>
                  </a:lnTo>
                  <a:lnTo>
                    <a:pt x="2314" y="4020"/>
                  </a:lnTo>
                  <a:lnTo>
                    <a:pt x="2314" y="3873"/>
                  </a:lnTo>
                  <a:lnTo>
                    <a:pt x="2339" y="3703"/>
                  </a:lnTo>
                  <a:lnTo>
                    <a:pt x="2363" y="3532"/>
                  </a:lnTo>
                  <a:lnTo>
                    <a:pt x="2412" y="3386"/>
                  </a:lnTo>
                  <a:lnTo>
                    <a:pt x="2485" y="3216"/>
                  </a:lnTo>
                  <a:lnTo>
                    <a:pt x="2485" y="3216"/>
                  </a:lnTo>
                  <a:lnTo>
                    <a:pt x="2582" y="3070"/>
                  </a:lnTo>
                  <a:lnTo>
                    <a:pt x="2680" y="2948"/>
                  </a:lnTo>
                  <a:lnTo>
                    <a:pt x="2777" y="2802"/>
                  </a:lnTo>
                  <a:lnTo>
                    <a:pt x="2899" y="2704"/>
                  </a:lnTo>
                  <a:lnTo>
                    <a:pt x="3020" y="2607"/>
                  </a:lnTo>
                  <a:lnTo>
                    <a:pt x="3167" y="2509"/>
                  </a:lnTo>
                  <a:lnTo>
                    <a:pt x="3313" y="2436"/>
                  </a:lnTo>
                  <a:lnTo>
                    <a:pt x="3459" y="2388"/>
                  </a:lnTo>
                  <a:lnTo>
                    <a:pt x="3605" y="2339"/>
                  </a:lnTo>
                  <a:lnTo>
                    <a:pt x="3775" y="2315"/>
                  </a:lnTo>
                  <a:lnTo>
                    <a:pt x="3922" y="2290"/>
                  </a:lnTo>
                  <a:lnTo>
                    <a:pt x="4092" y="2315"/>
                  </a:lnTo>
                  <a:lnTo>
                    <a:pt x="4263" y="2315"/>
                  </a:lnTo>
                  <a:lnTo>
                    <a:pt x="4409" y="2363"/>
                  </a:lnTo>
                  <a:lnTo>
                    <a:pt x="4579" y="2412"/>
                  </a:lnTo>
                  <a:lnTo>
                    <a:pt x="4725" y="2485"/>
                  </a:lnTo>
                  <a:lnTo>
                    <a:pt x="4725" y="2485"/>
                  </a:lnTo>
                  <a:lnTo>
                    <a:pt x="4871" y="2558"/>
                  </a:lnTo>
                  <a:lnTo>
                    <a:pt x="5018" y="2656"/>
                  </a:lnTo>
                  <a:lnTo>
                    <a:pt x="5139" y="2777"/>
                  </a:lnTo>
                  <a:lnTo>
                    <a:pt x="5261" y="2875"/>
                  </a:lnTo>
                  <a:lnTo>
                    <a:pt x="5359" y="3021"/>
                  </a:lnTo>
                  <a:lnTo>
                    <a:pt x="5432" y="3143"/>
                  </a:lnTo>
                  <a:lnTo>
                    <a:pt x="5505" y="3289"/>
                  </a:lnTo>
                  <a:lnTo>
                    <a:pt x="5578" y="3435"/>
                  </a:lnTo>
                  <a:lnTo>
                    <a:pt x="5602" y="3605"/>
                  </a:lnTo>
                  <a:lnTo>
                    <a:pt x="5626" y="3752"/>
                  </a:lnTo>
                  <a:lnTo>
                    <a:pt x="5651" y="3922"/>
                  </a:lnTo>
                  <a:lnTo>
                    <a:pt x="5651" y="4068"/>
                  </a:lnTo>
                  <a:lnTo>
                    <a:pt x="5626" y="4239"/>
                  </a:lnTo>
                  <a:lnTo>
                    <a:pt x="5602" y="4409"/>
                  </a:lnTo>
                  <a:lnTo>
                    <a:pt x="5553" y="4555"/>
                  </a:lnTo>
                  <a:lnTo>
                    <a:pt x="5480" y="4726"/>
                  </a:lnTo>
                  <a:lnTo>
                    <a:pt x="5480" y="4726"/>
                  </a:lnTo>
                  <a:close/>
                </a:path>
              </a:pathLst>
            </a:custGeom>
            <a:noFill/>
            <a:ln w="952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868856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738</TotalTime>
  <Words>510</Words>
  <Application>Microsoft Office PowerPoint</Application>
  <PresentationFormat>Widescreen</PresentationFormat>
  <Paragraphs>100</Paragraphs>
  <Slides>4</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Calibri Light</vt:lpstr>
      <vt:lpstr>Nixie One</vt:lpstr>
      <vt:lpstr>Roboto Slab</vt:lpstr>
      <vt:lpstr>Times New Roman</vt:lpstr>
      <vt:lpstr>Office Theme</vt:lpstr>
      <vt:lpstr>OVERVIEW OF AN GIANG</vt:lpstr>
      <vt:lpstr>INDUSTRY</vt:lpstr>
      <vt:lpstr>INDUSTRY</vt:lpstr>
      <vt:lpstr>INDUSTRIAL ZONES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Monday</dc:creator>
  <cp:lastModifiedBy>Cao Xuan Thang</cp:lastModifiedBy>
  <cp:revision>74</cp:revision>
  <dcterms:created xsi:type="dcterms:W3CDTF">2021-04-06T03:32:56Z</dcterms:created>
  <dcterms:modified xsi:type="dcterms:W3CDTF">2021-04-13T03:32:15Z</dcterms:modified>
</cp:coreProperties>
</file>