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80" r:id="rId11"/>
    <p:sldId id="277" r:id="rId12"/>
    <p:sldId id="278" r:id="rId13"/>
    <p:sldId id="279" r:id="rId14"/>
    <p:sldId id="28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9"/>
  </p:normalViewPr>
  <p:slideViewPr>
    <p:cSldViewPr>
      <p:cViewPr varScale="1">
        <p:scale>
          <a:sx n="108" d="100"/>
          <a:sy n="108" d="100"/>
        </p:scale>
        <p:origin x="17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554E1-61F4-4554-B31E-0839F7FB38F6}" type="datetimeFigureOut">
              <a:rPr lang="en-US" smtClean="0"/>
              <a:pPr/>
              <a:t>10/20/20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65CE-65F3-43A8-BA2F-77C5F3EF40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28600" y="3124200"/>
            <a:ext cx="876278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dirty="0">
                <a:latin typeface="Trebuchet MS" pitchFamily="34" charset="0"/>
              </a:rPr>
              <a:t>IFB Requirement – Washing Machines &amp; Air Conditioners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76200" y="838200"/>
            <a:ext cx="8991600" cy="5791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4509507"/>
              </p:ext>
            </p:extLst>
          </p:nvPr>
        </p:nvGraphicFramePr>
        <p:xfrm>
          <a:off x="76200" y="914400"/>
          <a:ext cx="899160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Pressure sensor : Front loader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90328990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960K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Pressure sensor : Top loader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90328990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720K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3200400" y="1752217"/>
          <a:ext cx="2743200" cy="2222750"/>
        </p:xfrm>
        <a:graphic>
          <a:graphicData uri="http://schemas.openxmlformats.org/drawingml/2006/table">
            <a:tbl>
              <a:tblPr/>
              <a:tblGrid>
                <a:gridCol w="8875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58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Level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Frequency HZ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Height mm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185 +/- 12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8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24.5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100 +/- 6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8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Reset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25.5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35 +/- 10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4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Initial frequency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26.15-26.8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3200400" y="4419600"/>
          <a:ext cx="2781301" cy="1910737"/>
        </p:xfrm>
        <a:graphic>
          <a:graphicData uri="http://schemas.openxmlformats.org/drawingml/2006/table">
            <a:tbl>
              <a:tblPr/>
              <a:tblGrid>
                <a:gridCol w="940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1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9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03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Level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Frequency Hz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Water level mm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0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21.6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500 +/ - 15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11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445 + /- 10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11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22.4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395 +/ - 15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11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22.8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345 + /-15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0" name="Picture 2" descr="F:\VM\pics\IMG_20191210_0935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1676400"/>
            <a:ext cx="1998890" cy="2209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9" name="Picture 2" descr="F:\VM\pics\IMG_20191210_0935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92710" y="4267200"/>
            <a:ext cx="1998890" cy="2209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334904"/>
              </p:ext>
            </p:extLst>
          </p:nvPr>
        </p:nvGraphicFramePr>
        <p:xfrm>
          <a:off x="76200" y="914400"/>
          <a:ext cx="8991600" cy="57369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Inlet valve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84818090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Coil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Resistance : 4.5 K Ohm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220 -240 V ,50-60 Hz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Rated current :Less than 35 mA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720K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Safety Switch :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Top loader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15 V DC , 10mA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720K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3276600" y="1524000"/>
          <a:ext cx="2438400" cy="1828800"/>
        </p:xfrm>
        <a:graphic>
          <a:graphicData uri="http://schemas.openxmlformats.org/drawingml/2006/table">
            <a:tbl>
              <a:tblPr/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Pressure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Flow rate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lt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 per min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0.2 bar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3 to 7)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1 bar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7 to 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3 bar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12 to 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5 bar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13 to 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8 bar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15 to 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2" name="Picture 2" descr="F:\VM\pics\IMG_20191210_0935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4221480"/>
            <a:ext cx="1752600" cy="22555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4" name="Picture 3" descr="F:\VM\pics\IMG_20191210_0935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935829" y="1830430"/>
            <a:ext cx="2206543" cy="1904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443645"/>
              </p:ext>
            </p:extLst>
          </p:nvPr>
        </p:nvGraphicFramePr>
        <p:xfrm>
          <a:off x="76200" y="914400"/>
          <a:ext cx="899160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Drain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pump :Front loader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84138190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S2 Type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duty cycle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Flow rate : 18 l / min @ 1 meter ht.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Brush less AC pump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960K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Clutch : Top loader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84509010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Wash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RPM -135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Gear Ratio – 5.33 :!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Braking torque -75 -115 </a:t>
                      </a:r>
                      <a:r>
                        <a:rPr lang="en-US" sz="1400" baseline="0" dirty="0" err="1">
                          <a:latin typeface="Trebuchet MS" pitchFamily="34" charset="0"/>
                        </a:rPr>
                        <a:t>Kgf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-cm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Spin RPM -720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720K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" descr="F:\VM\pics\IMG_20191210_10155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1575240"/>
            <a:ext cx="1903142" cy="219201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" name="Picture 2" descr="F:\VM\pics\IMG_20191210_11483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74564" y="4421154"/>
            <a:ext cx="2223830" cy="185784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314638"/>
              </p:ext>
            </p:extLst>
          </p:nvPr>
        </p:nvGraphicFramePr>
        <p:xfrm>
          <a:off x="76200" y="914400"/>
          <a:ext cx="899160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PCM , PPGI sheets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72107000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Thickness : 0.6, 0.65 mm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Width(mm) : 751* 1867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Zn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coating : 120 GSM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Mechanical properties :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YS(Mpa) - 340-420 Mpa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TS(Mpa) - 410-510 Mpa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EL (%, GL)- Min 15 % at 80GL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ECV (mm) - 6~7mm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b="1" dirty="0">
                          <a:latin typeface="Trebuchet MS" pitchFamily="34" charset="0"/>
                        </a:rPr>
                        <a:t>Color: White, Silver , grey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3000 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latin typeface="Trebuchet MS" pitchFamily="34" charset="0"/>
                        </a:rPr>
                        <a:t>ABS  raw material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39033000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2000 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124201" y="4198176"/>
          <a:ext cx="2895600" cy="2355024"/>
        </p:xfrm>
        <a:graphic>
          <a:graphicData uri="http://schemas.openxmlformats.org/drawingml/2006/table">
            <a:tbl>
              <a:tblPr/>
              <a:tblGrid>
                <a:gridCol w="120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3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5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Characteristic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Unit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Spec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Dark Spec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No / 200g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Max 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MFI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gm/10 min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4.0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80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Izod impact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J/m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Tensile strength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kgf/cm2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250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Gloss @ 60 degree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1621507"/>
            <a:ext cx="1828800" cy="203609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113961"/>
              </p:ext>
            </p:extLst>
          </p:nvPr>
        </p:nvGraphicFramePr>
        <p:xfrm>
          <a:off x="76200" y="914400"/>
          <a:ext cx="899160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Suspension assembly : 6 kg Top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loader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84509010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Spring Diameter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– 2.6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Spring OD -26.9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Total coils – 11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Active coils- 09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Spring constant -3.2 N/mm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Free length Front :  105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Free length Rear – 100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Total length – 592 mm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2800K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Poly V Belt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40103390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Top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width : 9.6 +/- 0.2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Thickness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: 2.5 +/- 0.3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Pitch : 1.6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Rib Ht : 0.8 +/- 0.1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No of ribs :6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Belt length : 1201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960K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" descr="F:\VM\pics\IMG_20191210_1146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6896100" y="1943100"/>
            <a:ext cx="2286000" cy="16002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" name="Picture 2" descr="F:\VM\pics\IMG_20191211_1116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7005639" y="4719634"/>
            <a:ext cx="2143125" cy="15240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977466"/>
              </p:ext>
            </p:extLst>
          </p:nvPr>
        </p:nvGraphicFramePr>
        <p:xfrm>
          <a:off x="76200" y="914400"/>
          <a:ext cx="899160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EMI filter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84509010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16A Current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Leakage current : less than 0.8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mA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Voltage drop : 1 V max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HV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test : 1.5 KV AC for 60 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960K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Heater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84509010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2000 W heater with NTC :12K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Double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thermal fuse (167 degree 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960K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" name="Picture 2" descr="F:\VM\pics\IMG_20191211_1110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1676400"/>
            <a:ext cx="1534376" cy="21150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1" name="Picture 2" descr="F:\VM\pics\IMG_20191211_1118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7043901" y="4538498"/>
            <a:ext cx="2133599" cy="159100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061112"/>
              </p:ext>
            </p:extLst>
          </p:nvPr>
        </p:nvGraphicFramePr>
        <p:xfrm>
          <a:off x="76200" y="914400"/>
          <a:ext cx="899160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Door lock : Magnetic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84509010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Solenoid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+ PTC type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Mechanical lock position with 50 N applied on hook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Emergency opening force &gt; 100 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200K pcs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Stainless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 Steel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rebuchet MS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latin typeface="Trebuchet MS"/>
                          <a:ea typeface="+mn-ea"/>
                          <a:cs typeface="+mn-cs"/>
                        </a:rPr>
                        <a:t>72201290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ASTM 430 BA Finish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Thickness : 0.4, 0.5, 0.6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sv-SE" sz="1400" dirty="0">
                          <a:latin typeface="Trebuchet MS" pitchFamily="34" charset="0"/>
                        </a:rPr>
                        <a:t>0.2%YS(Mpa) - 205 Min 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sv-SE" sz="1400" dirty="0">
                          <a:latin typeface="Trebuchet MS" pitchFamily="34" charset="0"/>
                        </a:rPr>
                        <a:t>UTS(Mpa) - 450 Min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sv-SE" sz="1400" dirty="0">
                          <a:latin typeface="Trebuchet MS" pitchFamily="34" charset="0"/>
                        </a:rPr>
                        <a:t>EL (%, GL50 mm)- Min 30%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4000 MT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" descr="F:\VM\pics\IMG_20191211_1108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600" y="1752600"/>
            <a:ext cx="1833564" cy="189547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0" name="Picture 2" descr="C:\Users\user\Desktop\downlo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8377" y="4258976"/>
            <a:ext cx="1837024" cy="19894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881463"/>
              </p:ext>
            </p:extLst>
          </p:nvPr>
        </p:nvGraphicFramePr>
        <p:xfrm>
          <a:off x="76200" y="914400"/>
          <a:ext cx="8991600" cy="571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Drain motor- Top</a:t>
                      </a:r>
                      <a:r>
                        <a:rPr lang="en-US" sz="1400" kern="1200" baseline="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 loader</a:t>
                      </a:r>
                      <a:endParaRPr lang="en-US" sz="1400" kern="1200" dirty="0">
                        <a:solidFill>
                          <a:schemeClr val="tx1"/>
                        </a:solidFill>
                        <a:latin typeface="Trebuchet MS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85014090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220-240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V AC (50 /60 Hz)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Input power -&lt; 6 W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Input current -&lt;30mA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Starting Voltage - &lt;176 V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Pulling force &gt; 98N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Pulling time &lt;7 sec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720K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46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Wire harness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latin typeface="Trebuchet MS"/>
                          <a:ea typeface="+mn-ea"/>
                          <a:cs typeface="+mn-cs"/>
                        </a:rPr>
                        <a:t>8544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Drawing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can be shared for complete details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1500K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" name="Picture 3" descr="C:\Users\user\Desktop\vending-machine-wiring-harness-500x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9311" y="4256524"/>
            <a:ext cx="1786089" cy="21442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" name="Picture 4" descr="C:\Users\user\Desktop\WeChat Image_202006261251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27281" y="1752600"/>
            <a:ext cx="1888119" cy="1981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201613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Washing Machine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192088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844394"/>
              </p:ext>
            </p:extLst>
          </p:nvPr>
        </p:nvGraphicFramePr>
        <p:xfrm>
          <a:off x="76200" y="914400"/>
          <a:ext cx="8991600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7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5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0621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Sr.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977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BLDC Motor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85014090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Trebuchet MS" pitchFamily="34" charset="0"/>
                        </a:rPr>
                        <a:t>DC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310V 500 rpm 1.90A 60W(wash)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DC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310V 18000 rpm 2.35A 550W(spin)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IP00 S3 60% (electronic protect)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CL.F 8P</a:t>
                      </a:r>
                    </a:p>
                    <a:p>
                      <a:pPr algn="l">
                        <a:buFont typeface="Arial" pitchFamily="34" charset="0"/>
                        <a:buNone/>
                      </a:pP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960K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C:\Users\user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600" y="1676400"/>
            <a:ext cx="1757979" cy="21336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76200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Air Conditioner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38100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93019"/>
              </p:ext>
            </p:extLst>
          </p:nvPr>
        </p:nvGraphicFramePr>
        <p:xfrm>
          <a:off x="76201" y="660205"/>
          <a:ext cx="8991599" cy="61215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50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0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755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1410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017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Axial Fan Motor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84159000</a:t>
                      </a:r>
                      <a:endParaRPr lang="en-US" sz="11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IN" sz="1400" dirty="0">
                          <a:latin typeface="Trebuchet MS" pitchFamily="34" charset="0"/>
                        </a:rPr>
                        <a:t>25W AC 850RPM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38W AC 880RPM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455K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Font typeface="Arial" pitchFamily="34" charset="0"/>
                        <a:buNone/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Trebuchet MS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218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Cross Flow Fan Motor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85011020</a:t>
                      </a:r>
                      <a:endParaRPr lang="en-US" sz="11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21W AC 1320RPM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22W AC 1350RPM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45W AC 1280RPM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45W DC 1400RPM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275K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30K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150K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017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Compressor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Trebuchet MS" pitchFamily="34" charset="0"/>
                          <a:ea typeface="Calibri"/>
                          <a:cs typeface="Times New Roman"/>
                        </a:rPr>
                        <a:t>84148011</a:t>
                      </a:r>
                      <a:endParaRPr lang="en-US" sz="1400" dirty="0">
                        <a:latin typeface="Trebuchet MS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Single Rotary/R32/3000~3500(W)@60Hz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Twin Rotary/R32/5000~5300(W)@60Hz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Twin Rotary/R32/6400~7000(W)@60Hz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340K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115K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593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Thermistor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84159000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Operating temperature range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-40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deg</a:t>
                      </a:r>
                      <a:r>
                        <a:rPr lang="en-US" sz="1400" dirty="0">
                          <a:latin typeface="Trebuchet MS" pitchFamily="34" charset="0"/>
                        </a:rPr>
                        <a:t> C~105 deg 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-50 deg C~150 deg 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-30 deg C~105 deg 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500K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 l="68797" t="27048" r="2130"/>
          <a:stretch>
            <a:fillRect/>
          </a:stretch>
        </p:blipFill>
        <p:spPr bwMode="auto">
          <a:xfrm>
            <a:off x="7862047" y="1447800"/>
            <a:ext cx="112955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l="21053" t="19298" r="10526" b="19298"/>
          <a:stretch>
            <a:fillRect/>
          </a:stretch>
        </p:blipFill>
        <p:spPr bwMode="auto">
          <a:xfrm rot="5400000">
            <a:off x="7848598" y="2743201"/>
            <a:ext cx="1143001" cy="114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7" name="Picture 5" descr="C:\Users\IFB\Documents\Global Sourcing\Vietnam\Photos\gmcc-rotary-compressor-24000btu-r22-220-gmcc-compressors-gph330g2c-3muu1.jpg"/>
          <p:cNvPicPr>
            <a:picLocks noChangeAspect="1" noChangeArrowheads="1"/>
          </p:cNvPicPr>
          <p:nvPr/>
        </p:nvPicPr>
        <p:blipFill>
          <a:blip r:embed="rId5"/>
          <a:srcRect l="24400" t="19600" r="29200" b="22800"/>
          <a:stretch>
            <a:fillRect/>
          </a:stretch>
        </p:blipFill>
        <p:spPr bwMode="auto">
          <a:xfrm>
            <a:off x="7848600" y="4038600"/>
            <a:ext cx="1143000" cy="1143000"/>
          </a:xfrm>
          <a:prstGeom prst="rect">
            <a:avLst/>
          </a:prstGeom>
          <a:noFill/>
        </p:spPr>
      </p:pic>
      <p:pic>
        <p:nvPicPr>
          <p:cNvPr id="23558" name="Picture 6" descr="C:\Users\IFB\Documents\Global Sourcing\Vietnam\Photos\durable-air-conditioner-temperature-sensors-8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48600" y="5334000"/>
            <a:ext cx="1143000" cy="1371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76200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38100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298618"/>
              </p:ext>
            </p:extLst>
          </p:nvPr>
        </p:nvGraphicFramePr>
        <p:xfrm>
          <a:off x="76201" y="685800"/>
          <a:ext cx="8991599" cy="5943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50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5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4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96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28604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333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Service Valve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84159000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½ “ R32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¼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“ R32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500K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083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Cross Flow Fan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az-Cyrl-AZ" sz="1400" dirty="0">
                          <a:latin typeface="Trebuchet MS" pitchFamily="34" charset="0"/>
                        </a:rPr>
                        <a:t>Ф92</a:t>
                      </a:r>
                      <a:r>
                        <a:rPr lang="en-US" sz="1400" dirty="0">
                          <a:latin typeface="Trebuchet MS" pitchFamily="34" charset="0"/>
                        </a:rPr>
                        <a:t>X578 mm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l-GR" sz="1400" dirty="0">
                          <a:latin typeface="Trebuchet MS" pitchFamily="34" charset="0"/>
                        </a:rPr>
                        <a:t>φ98×702 </a:t>
                      </a:r>
                      <a:r>
                        <a:rPr lang="en-IN" sz="1400" dirty="0">
                          <a:latin typeface="Trebuchet MS" pitchFamily="34" charset="0"/>
                        </a:rPr>
                        <a:t>mm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l-GR" sz="1400" dirty="0">
                          <a:latin typeface="Trebuchet MS" pitchFamily="34" charset="0"/>
                        </a:rPr>
                        <a:t>Φ111.5</a:t>
                      </a:r>
                      <a:r>
                        <a:rPr lang="en-US" sz="1400" dirty="0">
                          <a:latin typeface="Trebuchet MS" pitchFamily="34" charset="0"/>
                        </a:rPr>
                        <a:t>X753 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45K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</a:t>
                      </a:r>
                      <a:r>
                        <a:rPr lang="en-US" sz="1400" baseline="0" dirty="0" err="1">
                          <a:latin typeface="Trebuchet MS" pitchFamily="34" charset="0"/>
                        </a:rPr>
                        <a:t>Pcs</a:t>
                      </a:r>
                      <a:endParaRPr lang="en-US" sz="1400" baseline="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baseline="0" dirty="0">
                          <a:latin typeface="Trebuchet MS" pitchFamily="34" charset="0"/>
                        </a:rPr>
                        <a:t>180K </a:t>
                      </a:r>
                      <a:r>
                        <a:rPr lang="en-US" sz="1400" baseline="0" dirty="0" err="1">
                          <a:latin typeface="Trebuchet MS" pitchFamily="34" charset="0"/>
                        </a:rPr>
                        <a:t>Pcs</a:t>
                      </a:r>
                      <a:endParaRPr lang="en-US" sz="1400" baseline="0" dirty="0">
                        <a:latin typeface="Trebuchet MS" pitchFamily="34" charset="0"/>
                      </a:endParaRPr>
                    </a:p>
                    <a:p>
                      <a:pPr algn="ctr"/>
                      <a:r>
                        <a:rPr lang="en-US" sz="1400" baseline="0" dirty="0">
                          <a:latin typeface="Trebuchet MS" pitchFamily="34" charset="0"/>
                        </a:rPr>
                        <a:t>275K </a:t>
                      </a:r>
                      <a:r>
                        <a:rPr lang="en-US" sz="1400" baseline="0" dirty="0" err="1">
                          <a:latin typeface="Trebuchet MS" pitchFamily="34" charset="0"/>
                        </a:rPr>
                        <a:t>Pcs</a:t>
                      </a:r>
                      <a:endParaRPr lang="en-US" sz="1400" baseline="0" dirty="0">
                        <a:latin typeface="Trebuchet MS" pitchFamily="34" charset="0"/>
                      </a:endParaRPr>
                    </a:p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083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Axial Fan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l-GR" sz="1400" dirty="0">
                          <a:latin typeface="Trebuchet MS" pitchFamily="34" charset="0"/>
                        </a:rPr>
                        <a:t>φ442×146</a:t>
                      </a:r>
                      <a:r>
                        <a:rPr lang="en-IN" sz="1400" dirty="0">
                          <a:latin typeface="Trebuchet MS" pitchFamily="34" charset="0"/>
                        </a:rPr>
                        <a:t> mm</a:t>
                      </a:r>
                      <a:r>
                        <a:rPr lang="el-GR" sz="1400" dirty="0">
                          <a:latin typeface="Trebuchet MS" pitchFamily="34" charset="0"/>
                        </a:rPr>
                        <a:t> </a:t>
                      </a:r>
                      <a:endParaRPr lang="en-IN" sz="1400" dirty="0">
                        <a:latin typeface="Trebuchet MS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az-Cyrl-AZ" sz="1400" dirty="0">
                          <a:latin typeface="Trebuchet MS" pitchFamily="34" charset="0"/>
                        </a:rPr>
                        <a:t>Ф410</a:t>
                      </a:r>
                      <a:r>
                        <a:rPr lang="en-US" sz="1400" dirty="0">
                          <a:latin typeface="Trebuchet MS" pitchFamily="34" charset="0"/>
                        </a:rPr>
                        <a:t>X130 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r>
                        <a:rPr lang="en-US" sz="1400" dirty="0">
                          <a:latin typeface="Trebuchet MS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455K </a:t>
                      </a:r>
                      <a:r>
                        <a:rPr lang="en-US" sz="1400" dirty="0" err="1">
                          <a:latin typeface="Trebuchet MS" pitchFamily="34" charset="0"/>
                        </a:rPr>
                        <a:t>Pcs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4578" name="Picture 2" descr="C:\Users\IFB\Documents\Air Con\Photos\20181207_130406.jpg"/>
          <p:cNvPicPr>
            <a:picLocks noChangeAspect="1" noChangeArrowheads="1"/>
          </p:cNvPicPr>
          <p:nvPr/>
        </p:nvPicPr>
        <p:blipFill>
          <a:blip r:embed="rId3" cstate="print"/>
          <a:srcRect l="2713" t="32171" b="41050"/>
          <a:stretch>
            <a:fillRect/>
          </a:stretch>
        </p:blipFill>
        <p:spPr bwMode="auto">
          <a:xfrm rot="10800000" flipV="1">
            <a:off x="7772400" y="3429000"/>
            <a:ext cx="1219200" cy="1447800"/>
          </a:xfrm>
          <a:prstGeom prst="rect">
            <a:avLst/>
          </a:prstGeom>
          <a:noFill/>
        </p:spPr>
      </p:pic>
      <p:pic>
        <p:nvPicPr>
          <p:cNvPr id="24577" name="Picture 1" descr="C:\Users\IFB\Documents\Global Sourcing\Vietnam\Photos\20200224_1724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1733550"/>
            <a:ext cx="1219200" cy="1466850"/>
          </a:xfrm>
          <a:prstGeom prst="rect">
            <a:avLst/>
          </a:prstGeom>
          <a:noFill/>
        </p:spPr>
      </p:pic>
      <p:pic>
        <p:nvPicPr>
          <p:cNvPr id="4" name="Picture 2" descr="C:\Users\IFB\Documents\Global Sourcing\Vietnam\Photos\20200224_171107.jpg"/>
          <p:cNvPicPr>
            <a:picLocks noChangeAspect="1" noChangeArrowheads="1"/>
          </p:cNvPicPr>
          <p:nvPr/>
        </p:nvPicPr>
        <p:blipFill>
          <a:blip r:embed="rId5" cstate="print"/>
          <a:srcRect l="12727" r="14545" b="9697"/>
          <a:stretch>
            <a:fillRect/>
          </a:stretch>
        </p:blipFill>
        <p:spPr bwMode="auto">
          <a:xfrm>
            <a:off x="7772400" y="5105400"/>
            <a:ext cx="1196187" cy="1371600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0" y="87868"/>
            <a:ext cx="1643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Air Conditioner</a:t>
            </a:r>
          </a:p>
        </p:txBody>
      </p:sp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76200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38100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057102"/>
              </p:ext>
            </p:extLst>
          </p:nvPr>
        </p:nvGraphicFramePr>
        <p:xfrm>
          <a:off x="76201" y="685801"/>
          <a:ext cx="8991599" cy="6126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03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0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755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2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96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1399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481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Plain Copper Tube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74111000</a:t>
                      </a:r>
                      <a:endParaRPr lang="en-US" sz="11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6*0.5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7*0.6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9.52*0.7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12.7*0.7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6*0.6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15.88*0.75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7.94*0.65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6.35*0.5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12.7*0.6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Plain Tube 9.52*0.6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** JIS H3300/C1220T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850 MT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Font typeface="Arial" pitchFamily="34" charset="0"/>
                        <a:buNone/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Trebuchet MS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842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Inner Groove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Tube - Copper</a:t>
                      </a:r>
                      <a:r>
                        <a:rPr lang="en-US" sz="1400" dirty="0">
                          <a:latin typeface="Trebuchet MS" pitchFamily="34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74111000</a:t>
                      </a:r>
                      <a:endParaRPr lang="en-US" sz="11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7 x 0.22 x 0.10 mm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5 x 0.20 x 0.15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rebuchet MS" pitchFamily="34" charset="0"/>
                        </a:rPr>
                        <a:t>** JIS H3300/C1100T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600 MT</a:t>
                      </a:r>
                    </a:p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810 MT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65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Golden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Hydrophilic </a:t>
                      </a:r>
                      <a:r>
                        <a:rPr lang="en-US" sz="1400" baseline="0" dirty="0" err="1">
                          <a:latin typeface="Trebuchet MS" pitchFamily="34" charset="0"/>
                        </a:rPr>
                        <a:t>Aluminium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Foil</a:t>
                      </a: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Trebuchet MS" pitchFamily="34" charset="0"/>
                          <a:ea typeface="Calibri"/>
                          <a:cs typeface="Times New Roman"/>
                        </a:rPr>
                        <a:t>76071994</a:t>
                      </a:r>
                      <a:endParaRPr lang="en-US" sz="1400" dirty="0">
                        <a:latin typeface="Trebuchet MS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845*0.095</a:t>
                      </a:r>
                      <a:r>
                        <a:rPr lang="en-US" sz="1400" baseline="0" dirty="0">
                          <a:latin typeface="Trebuchet MS" pitchFamily="34" charset="0"/>
                        </a:rPr>
                        <a:t> mm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baseline="0" dirty="0">
                          <a:latin typeface="Trebuchet MS" pitchFamily="34" charset="0"/>
                        </a:rPr>
                        <a:t>923*0.095 mm</a:t>
                      </a: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1400" dirty="0">
                          <a:latin typeface="Trebuchet MS" pitchFamily="34" charset="0"/>
                        </a:rPr>
                        <a:t>** Alloy-3102/H26/500 hrs. SST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1100 MT</a:t>
                      </a:r>
                    </a:p>
                    <a:p>
                      <a:pPr algn="l"/>
                      <a:r>
                        <a:rPr lang="en-US" sz="1400" dirty="0">
                          <a:latin typeface="Trebuchet MS" pitchFamily="34" charset="0"/>
                        </a:rPr>
                        <a:t>645 MT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Font typeface="Arial" pitchFamily="34" charset="0"/>
                        <a:buNone/>
                      </a:pPr>
                      <a:endParaRPr lang="en-US" sz="1400" kern="1200" dirty="0">
                        <a:solidFill>
                          <a:schemeClr val="tx1"/>
                        </a:solidFill>
                        <a:latin typeface="Trebuchet MS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" name="Picture 2" descr="Image result for igt copper 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4300" y="1295400"/>
            <a:ext cx="1257300" cy="2514600"/>
          </a:xfrm>
          <a:prstGeom prst="rect">
            <a:avLst/>
          </a:prstGeom>
          <a:noFill/>
        </p:spPr>
      </p:pic>
      <p:pic>
        <p:nvPicPr>
          <p:cNvPr id="10" name="Picture 2" descr="https://mlxyg4qemumi.i.optimole.com/w:528/h:352/q:auto/https:/www.acreeintl.com/wp-content/uploads/2019/06/golden-hydrophilic-fo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400" y="5181600"/>
            <a:ext cx="1219200" cy="1524000"/>
          </a:xfrm>
          <a:prstGeom prst="rect">
            <a:avLst/>
          </a:prstGeom>
          <a:noFill/>
        </p:spPr>
      </p:pic>
      <p:pic>
        <p:nvPicPr>
          <p:cNvPr id="23553" name="Picture 1" descr="C:\Users\IFB\Documents\Global Sourcing\Vietnam\Photos\Inner-Grooved-Copper-Tube.jpg"/>
          <p:cNvPicPr>
            <a:picLocks noChangeAspect="1" noChangeArrowheads="1"/>
          </p:cNvPicPr>
          <p:nvPr/>
        </p:nvPicPr>
        <p:blipFill>
          <a:blip r:embed="rId5"/>
          <a:srcRect t="10889" b="10889"/>
          <a:stretch>
            <a:fillRect/>
          </a:stretch>
        </p:blipFill>
        <p:spPr bwMode="auto">
          <a:xfrm>
            <a:off x="7772400" y="3962400"/>
            <a:ext cx="1219200" cy="990600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59804" y="87868"/>
            <a:ext cx="1643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Air Conditioner</a:t>
            </a:r>
          </a:p>
        </p:txBody>
      </p:sp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/>
          </p:cNvSpPr>
          <p:nvPr/>
        </p:nvSpPr>
        <p:spPr bwMode="auto">
          <a:xfrm>
            <a:off x="-20394" y="76200"/>
            <a:ext cx="7815263" cy="419100"/>
          </a:xfrm>
          <a:custGeom>
            <a:avLst/>
            <a:gdLst/>
            <a:ahLst/>
            <a:cxnLst>
              <a:cxn ang="0">
                <a:pos x="0" y="425"/>
              </a:cxn>
              <a:cxn ang="0">
                <a:pos x="0" y="425"/>
              </a:cxn>
              <a:cxn ang="0">
                <a:pos x="1904" y="425"/>
              </a:cxn>
              <a:cxn ang="0">
                <a:pos x="1904" y="0"/>
              </a:cxn>
              <a:cxn ang="0">
                <a:pos x="0" y="0"/>
              </a:cxn>
              <a:cxn ang="0">
                <a:pos x="0" y="425"/>
              </a:cxn>
            </a:cxnLst>
            <a:rect l="0" t="0" r="r" b="b"/>
            <a:pathLst>
              <a:path w="1904" h="425">
                <a:moveTo>
                  <a:pt x="0" y="425"/>
                </a:moveTo>
                <a:lnTo>
                  <a:pt x="0" y="425"/>
                </a:lnTo>
                <a:lnTo>
                  <a:pt x="1904" y="425"/>
                </a:lnTo>
                <a:lnTo>
                  <a:pt x="1904" y="0"/>
                </a:lnTo>
                <a:lnTo>
                  <a:pt x="0" y="0"/>
                </a:lnTo>
                <a:lnTo>
                  <a:pt x="0" y="425"/>
                </a:lnTo>
                <a:close/>
              </a:path>
            </a:pathLst>
          </a:custGeom>
          <a:solidFill>
            <a:srgbClr val="EC1C2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238" y="38100"/>
            <a:ext cx="1117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934154"/>
              </p:ext>
            </p:extLst>
          </p:nvPr>
        </p:nvGraphicFramePr>
        <p:xfrm>
          <a:off x="76201" y="685800"/>
          <a:ext cx="8991599" cy="3124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7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03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00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755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2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96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746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S. No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Part Name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HS code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Basic Specification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Annual Volume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rebuchet MS" pitchFamily="34" charset="0"/>
                        </a:rPr>
                        <a:t>Photo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045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HIPS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39033000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Char char="•"/>
                      </a:pPr>
                      <a:endParaRPr lang="en-US" sz="1400" dirty="0">
                        <a:latin typeface="Trebuchet MS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rebuchet MS" pitchFamily="34" charset="0"/>
                        </a:rPr>
                        <a:t>2200 MT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buFont typeface="Arial" pitchFamily="34" charset="0"/>
                        <a:buNone/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rebuchet MS" pitchFamily="34" charset="0"/>
                          <a:ea typeface="+mn-ea"/>
                          <a:cs typeface="+mn-cs"/>
                        </a:rPr>
                        <a:t>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59804" y="87868"/>
            <a:ext cx="1643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Air Conditioner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3581400" y="1295400"/>
          <a:ext cx="2895600" cy="2355024"/>
        </p:xfrm>
        <a:graphic>
          <a:graphicData uri="http://schemas.openxmlformats.org/drawingml/2006/table">
            <a:tbl>
              <a:tblPr/>
              <a:tblGrid>
                <a:gridCol w="120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3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51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Characteristic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Unit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Spec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Dark Spec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No / 200g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Max 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MFI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gm/10 min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4.0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80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Izod impact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J/m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Tensile strength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kgf/cm2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250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1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Gloss @ 60 degree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Trebuchet MS" pitchFamily="34" charset="0"/>
                        </a:rPr>
                        <a:t>Min 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190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1097</Words>
  <Application>Microsoft Macintosh PowerPoint</Application>
  <PresentationFormat>On-screen Show (4:3)</PresentationFormat>
  <Paragraphs>409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Diptanil Saha</cp:lastModifiedBy>
  <cp:revision>73</cp:revision>
  <dcterms:created xsi:type="dcterms:W3CDTF">2019-12-09T03:56:02Z</dcterms:created>
  <dcterms:modified xsi:type="dcterms:W3CDTF">2020-10-20T09:48:52Z</dcterms:modified>
</cp:coreProperties>
</file>