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71" r:id="rId6"/>
    <p:sldId id="261" r:id="rId7"/>
    <p:sldId id="280" r:id="rId8"/>
    <p:sldId id="282" r:id="rId9"/>
    <p:sldId id="281" r:id="rId10"/>
    <p:sldId id="270" r:id="rId11"/>
    <p:sldId id="269" r:id="rId12"/>
    <p:sldId id="267" r:id="rId13"/>
    <p:sldId id="264" r:id="rId14"/>
    <p:sldId id="262" r:id="rId15"/>
    <p:sldId id="263" r:id="rId16"/>
    <p:sldId id="285" r:id="rId17"/>
    <p:sldId id="286" r:id="rId18"/>
    <p:sldId id="287" r:id="rId19"/>
    <p:sldId id="266" r:id="rId20"/>
    <p:sldId id="288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9930827194987725"/>
          <c:y val="0.3133710917714233"/>
          <c:w val="0.40855191488160753"/>
          <c:h val="0.66658470322788599"/>
        </c:manualLayout>
      </c:layout>
      <c:pieChart>
        <c:varyColors val="1"/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0"/>
    <c:plotArea>
      <c:layout>
        <c:manualLayout>
          <c:layoutTarget val="inner"/>
          <c:xMode val="edge"/>
          <c:yMode val="edge"/>
          <c:x val="1.0406058617672791E-2"/>
          <c:y val="2.9662750489522143E-2"/>
          <c:w val="0.97664698162729657"/>
          <c:h val="0.76942007249093858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FFFF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Sheet1!$A$1:$C$1</c:f>
              <c:strCache>
                <c:ptCount val="3"/>
                <c:pt idx="0">
                  <c:v>Industry and Construction</c:v>
                </c:pt>
                <c:pt idx="1">
                  <c:v>Service</c:v>
                </c:pt>
                <c:pt idx="2">
                  <c:v>Agriculture - Forestry - Fishery</c:v>
                </c:pt>
              </c:strCache>
            </c:strRef>
          </c:cat>
          <c:val>
            <c:numRef>
              <c:f>Sheet1!$A$2:$C$2</c:f>
              <c:numCache>
                <c:formatCode>0.00%</c:formatCode>
                <c:ptCount val="3"/>
                <c:pt idx="0">
                  <c:v>0.20649999999999999</c:v>
                </c:pt>
                <c:pt idx="1">
                  <c:v>0.42670000000000002</c:v>
                </c:pt>
                <c:pt idx="2">
                  <c:v>0.32740000000000002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2F3-41CF-9363-22E30A3BE2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7963264"/>
        <c:axId val="209322368"/>
      </c:barChart>
      <c:catAx>
        <c:axId val="2079632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8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209322368"/>
        <c:crosses val="autoZero"/>
        <c:auto val="1"/>
        <c:lblAlgn val="ctr"/>
        <c:lblOffset val="100"/>
        <c:noMultiLvlLbl val="0"/>
      </c:catAx>
      <c:valAx>
        <c:axId val="209322368"/>
        <c:scaling>
          <c:orientation val="minMax"/>
        </c:scaling>
        <c:delete val="1"/>
        <c:axPos val="l"/>
        <c:majorGridlines>
          <c:spPr>
            <a:ln w="12700">
              <a:noFill/>
            </a:ln>
          </c:spPr>
        </c:majorGridlines>
        <c:numFmt formatCode="0.00%" sourceLinked="1"/>
        <c:majorTickMark val="out"/>
        <c:minorTickMark val="none"/>
        <c:tickLblPos val="nextTo"/>
        <c:crossAx val="2079632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877918038023025"/>
          <c:y val="7.5052673726877933E-2"/>
          <c:w val="0.78244163923953947"/>
          <c:h val="0.87622892402935915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D5E2E7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9C3-49F0-8BE9-8E036D673832}"/>
              </c:ext>
            </c:extLst>
          </c:dPt>
          <c:dPt>
            <c:idx val="1"/>
            <c:bubble3D val="0"/>
            <c:spPr>
              <a:solidFill>
                <a:srgbClr val="4BC1EB"/>
              </a:solidFill>
              <a:ln w="19050">
                <a:noFill/>
              </a:ln>
              <a:effectLst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03-E9C3-49F0-8BE9-8E036D673832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0.48</c:v>
                </c:pt>
                <c:pt idx="1">
                  <c:v>0.52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9C3-49F0-8BE9-8E036D6738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E1B4-BEA6-4D1D-BE9A-35F45B05C890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AE1-602F-4DE5-8C6B-D54167E5E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214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E1B4-BEA6-4D1D-BE9A-35F45B05C890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AE1-602F-4DE5-8C6B-D54167E5E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425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E1B4-BEA6-4D1D-BE9A-35F45B05C890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AE1-602F-4DE5-8C6B-D54167E5E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145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E1B4-BEA6-4D1D-BE9A-35F45B05C890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AE1-602F-4DE5-8C6B-D54167E5E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270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E1B4-BEA6-4D1D-BE9A-35F45B05C890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AE1-602F-4DE5-8C6B-D54167E5E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371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E1B4-BEA6-4D1D-BE9A-35F45B05C890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AE1-602F-4DE5-8C6B-D54167E5E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003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E1B4-BEA6-4D1D-BE9A-35F45B05C890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AE1-602F-4DE5-8C6B-D54167E5E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424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E1B4-BEA6-4D1D-BE9A-35F45B05C890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AE1-602F-4DE5-8C6B-D54167E5E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439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E1B4-BEA6-4D1D-BE9A-35F45B05C890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AE1-602F-4DE5-8C6B-D54167E5E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578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E1B4-BEA6-4D1D-BE9A-35F45B05C890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AE1-602F-4DE5-8C6B-D54167E5E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382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E1B4-BEA6-4D1D-BE9A-35F45B05C890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AE1-602F-4DE5-8C6B-D54167E5E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239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2E1B4-BEA6-4D1D-BE9A-35F45B05C890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23AE1-602F-4DE5-8C6B-D54167E5E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886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3276600"/>
            <a:ext cx="7543800" cy="2438400"/>
          </a:xfrm>
        </p:spPr>
        <p:txBody>
          <a:bodyPr>
            <a:normAutofit/>
          </a:bodyPr>
          <a:lstStyle/>
          <a:p>
            <a:endParaRPr lang="en-US" sz="3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8600" y="762000"/>
            <a:ext cx="86868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4400" b="1" dirty="0">
              <a:solidFill>
                <a:srgbClr val="FFFF00"/>
              </a:solidFill>
            </a:endParaRPr>
          </a:p>
          <a:p>
            <a:pPr algn="ctr"/>
            <a:endParaRPr lang="en-US" sz="4400" b="1" dirty="0">
              <a:solidFill>
                <a:srgbClr val="FFFF00"/>
              </a:solidFill>
            </a:endParaRPr>
          </a:p>
          <a:p>
            <a:pPr algn="ctr"/>
            <a:r>
              <a:rPr lang="en-US" sz="4400" b="1" dirty="0">
                <a:solidFill>
                  <a:srgbClr val="FFFF00"/>
                </a:solidFill>
              </a:rPr>
              <a:t>KIEN GIANG PROVINCE</a:t>
            </a:r>
            <a:r>
              <a:rPr lang="vi-VN" sz="4400" b="1" dirty="0">
                <a:solidFill>
                  <a:srgbClr val="FFFF00"/>
                </a:solidFill>
              </a:rPr>
              <a:t> </a:t>
            </a:r>
            <a:r>
              <a:rPr lang="en-US" sz="4400" b="1" dirty="0">
                <a:solidFill>
                  <a:srgbClr val="FFFF00"/>
                </a:solidFill>
              </a:rPr>
              <a:t>- </a:t>
            </a:r>
          </a:p>
          <a:p>
            <a:pPr algn="ctr"/>
            <a:r>
              <a:rPr lang="en-US" sz="4400" b="1" dirty="0">
                <a:solidFill>
                  <a:srgbClr val="FFFF00"/>
                </a:solidFill>
              </a:rPr>
              <a:t>“THE BEST DESTINATION FOR INVESTMENT”</a:t>
            </a:r>
          </a:p>
        </p:txBody>
      </p:sp>
    </p:spTree>
    <p:extLst>
      <p:ext uri="{BB962C8B-B14F-4D97-AF65-F5344CB8AC3E}">
        <p14:creationId xmlns:p14="http://schemas.microsoft.com/office/powerpoint/2010/main" val="271021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91600" cy="24384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71" y="1752601"/>
            <a:ext cx="5007429" cy="5105400"/>
          </a:xfrm>
        </p:spPr>
        <p:txBody>
          <a:bodyPr>
            <a:normAutofit/>
          </a:bodyPr>
          <a:lstStyle/>
          <a:p>
            <a:pPr>
              <a:buClrTx/>
            </a:pP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Kien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province - The Southwest of Vietnam (one of four key economic provinces of the Mekong Delta).</a:t>
            </a:r>
          </a:p>
          <a:p>
            <a:pPr>
              <a:buClrTx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Area: 6.348 km</a:t>
            </a:r>
            <a:r>
              <a:rPr lang="en-US" sz="2400" b="1" baseline="30000" dirty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buClrTx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Population: 1,7 million (2020)</a:t>
            </a:r>
          </a:p>
          <a:p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1" y="-190502"/>
            <a:ext cx="4743450" cy="745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379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24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Location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5029200" cy="5562600"/>
          </a:xfrm>
        </p:spPr>
        <p:txBody>
          <a:bodyPr>
            <a:normAutofit/>
          </a:bodyPr>
          <a:lstStyle/>
          <a:p>
            <a:pPr fontAlgn="base">
              <a:buClrTx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North: adjoining to the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Campuchia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(over 56,8km)</a:t>
            </a:r>
          </a:p>
          <a:p>
            <a:pPr fontAlgn="base">
              <a:buClrTx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Route R10 (The Southern Coastal Corridor) connecting between Thailand – Cambodia and Vietnam via Ha Tien International border-gate.</a:t>
            </a:r>
          </a:p>
          <a:p>
            <a:pPr fontAlgn="base">
              <a:buClrTx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Facilitate connection of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Asean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countries by road, waterway and airway. </a:t>
            </a:r>
          </a:p>
          <a:p>
            <a:pPr fontAlgn="base">
              <a:buClrTx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Hanoi: 1.967 km</a:t>
            </a:r>
          </a:p>
          <a:p>
            <a:pPr fontAlgn="base">
              <a:buClrTx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Ho Chi Minh City: 250 km</a:t>
            </a:r>
          </a:p>
          <a:p>
            <a:pPr fontAlgn="base">
              <a:buClrTx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Can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: 120 km</a:t>
            </a:r>
          </a:p>
          <a:p>
            <a:pPr>
              <a:buClrTx/>
            </a:pP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32183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002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ECONOMIC STRUCTURE</a:t>
            </a: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5327756"/>
              </p:ext>
            </p:extLst>
          </p:nvPr>
        </p:nvGraphicFramePr>
        <p:xfrm>
          <a:off x="0" y="1752600"/>
          <a:ext cx="91440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2055951"/>
              </p:ext>
            </p:extLst>
          </p:nvPr>
        </p:nvGraphicFramePr>
        <p:xfrm>
          <a:off x="0" y="1295400"/>
          <a:ext cx="91440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781559789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52400"/>
            <a:ext cx="7886700" cy="1538289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POPULATION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709160"/>
          </a:xfrm>
        </p:spPr>
        <p:txBody>
          <a:bodyPr>
            <a:normAutofit/>
          </a:bodyPr>
          <a:lstStyle/>
          <a:p>
            <a:pPr algn="just">
              <a:buClrTx/>
            </a:pP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Over 1,72 million.</a:t>
            </a:r>
          </a:p>
          <a:p>
            <a:pPr>
              <a:buClrTx/>
            </a:pP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The average </a:t>
            </a:r>
            <a:r>
              <a:rPr lang="vi-VN" sz="3200" b="1" dirty="0">
                <a:latin typeface="Times New Roman" pitchFamily="18" charset="0"/>
                <a:cs typeface="Times New Roman" pitchFamily="18" charset="0"/>
              </a:rPr>
              <a:t>GRDP 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per person is</a:t>
            </a:r>
            <a:r>
              <a:rPr lang="vi-V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55.7</a:t>
            </a:r>
            <a:r>
              <a:rPr lang="vi-V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million VND</a:t>
            </a:r>
            <a:r>
              <a:rPr lang="vi-VN" sz="32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approximately about</a:t>
            </a:r>
            <a:r>
              <a:rPr lang="vi-VN" sz="3200" b="1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,418</a:t>
            </a:r>
            <a:r>
              <a:rPr lang="vi-VN" sz="3200" b="1" dirty="0">
                <a:latin typeface="Times New Roman" pitchFamily="18" charset="0"/>
                <a:cs typeface="Times New Roman" pitchFamily="18" charset="0"/>
              </a:rPr>
              <a:t> USD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/person/year</a:t>
            </a:r>
            <a:r>
              <a:rPr lang="vi-VN" sz="3200" b="1" dirty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6654"/>
            <a:ext cx="9144000" cy="93254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LABOUR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371600"/>
            <a:ext cx="5638800" cy="3610627"/>
          </a:xfrm>
        </p:spPr>
        <p:txBody>
          <a:bodyPr>
            <a:normAutofit/>
          </a:bodyPr>
          <a:lstStyle/>
          <a:p>
            <a:pPr fontAlgn="base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Proportion of the population in working age: 55%</a:t>
            </a:r>
          </a:p>
          <a:p>
            <a:pPr fontAlgn="base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Proportion of trained workforce: 67%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Диаграмма 35"/>
          <p:cNvGraphicFramePr/>
          <p:nvPr>
            <p:extLst>
              <p:ext uri="{D42A27DB-BD31-4B8C-83A1-F6EECF244321}">
                <p14:modId xmlns:p14="http://schemas.microsoft.com/office/powerpoint/2010/main" val="1047110311"/>
              </p:ext>
            </p:extLst>
          </p:nvPr>
        </p:nvGraphicFramePr>
        <p:xfrm>
          <a:off x="5105400" y="1676400"/>
          <a:ext cx="4038600" cy="3276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807198" y="3224699"/>
            <a:ext cx="775960" cy="30777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ru-RU" sz="2000" b="1" dirty="0">
                <a:solidFill>
                  <a:schemeClr val="tx2"/>
                </a:solidFill>
                <a:latin typeface="Fira Sans SemiBold" panose="020B0703050000020004" pitchFamily="34" charset="0"/>
                <a:ea typeface="Fira Sans SemiBold" panose="020B0703050000020004" pitchFamily="34" charset="0"/>
              </a:rPr>
              <a:t>5</a:t>
            </a:r>
            <a:r>
              <a:rPr lang="en-US" sz="2000" b="1" dirty="0">
                <a:solidFill>
                  <a:schemeClr val="tx2"/>
                </a:solidFill>
                <a:latin typeface="Fira Sans SemiBold" panose="020B0703050000020004" pitchFamily="34" charset="0"/>
                <a:ea typeface="Fira Sans SemiBold" panose="020B0703050000020004" pitchFamily="34" charset="0"/>
              </a:rPr>
              <a:t>5%</a:t>
            </a:r>
          </a:p>
        </p:txBody>
      </p:sp>
    </p:spTree>
    <p:extLst>
      <p:ext uri="{BB962C8B-B14F-4D97-AF65-F5344CB8AC3E}">
        <p14:creationId xmlns:p14="http://schemas.microsoft.com/office/powerpoint/2010/main" val="17752508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7160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LAND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8991600" cy="5257800"/>
          </a:xfrm>
        </p:spPr>
        <p:txBody>
          <a:bodyPr>
            <a:noAutofit/>
          </a:bodyPr>
          <a:lstStyle/>
          <a:p>
            <a:pPr algn="just">
              <a:buClrTx/>
            </a:pPr>
            <a:r>
              <a:rPr lang="en-US" sz="2800" b="1" dirty="0"/>
              <a:t>The land: Alluvial areas, flooded alum areas, saline areas and mountainous areas, islands.</a:t>
            </a:r>
          </a:p>
          <a:p>
            <a:pPr algn="just">
              <a:buClrTx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Agricultural land: 407.859 ha (64,2% natural land)</a:t>
            </a:r>
          </a:p>
          <a:p>
            <a:pPr algn="just">
              <a:buClrTx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Forestry land: 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122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00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 ha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ClrTx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Specialized land: 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35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.400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 ha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02017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6201"/>
            <a:ext cx="7886700" cy="1219200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MINERAL RESOURCES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1"/>
            <a:ext cx="9144000" cy="5013959"/>
          </a:xfrm>
        </p:spPr>
        <p:txBody>
          <a:bodyPr>
            <a:normAutofit/>
          </a:bodyPr>
          <a:lstStyle/>
          <a:p>
            <a:pPr algn="just">
              <a:buClr>
                <a:srgbClr val="FF0000"/>
              </a:buClr>
            </a:pPr>
            <a:r>
              <a:rPr lang="en-US" sz="2800" b="1" dirty="0">
                <a:solidFill>
                  <a:srgbClr val="FFC000"/>
                </a:solidFill>
              </a:rPr>
              <a:t> Limestone reserves: 440 million tons, exploiting ability is 342 million tons.</a:t>
            </a:r>
          </a:p>
          <a:p>
            <a:pPr algn="just">
              <a:buClr>
                <a:srgbClr val="FF0000"/>
              </a:buClr>
            </a:pPr>
            <a:r>
              <a:rPr lang="en-US" sz="2800" b="1" dirty="0">
                <a:solidFill>
                  <a:srgbClr val="FFC000"/>
                </a:solidFill>
              </a:rPr>
              <a:t>Peat:</a:t>
            </a:r>
            <a:r>
              <a:rPr lang="vi-VN" sz="2800" b="1" dirty="0">
                <a:solidFill>
                  <a:srgbClr val="FFC000"/>
                </a:solidFill>
              </a:rPr>
              <a:t> </a:t>
            </a:r>
            <a:r>
              <a:rPr lang="en-US" sz="2800" b="1" dirty="0">
                <a:solidFill>
                  <a:srgbClr val="FFC000"/>
                </a:solidFill>
              </a:rPr>
              <a:t>about 150 million tons (U Minh </a:t>
            </a:r>
            <a:r>
              <a:rPr lang="en-US" sz="2800" b="1" dirty="0" err="1">
                <a:solidFill>
                  <a:srgbClr val="FFC000"/>
                </a:solidFill>
              </a:rPr>
              <a:t>Thuong</a:t>
            </a:r>
            <a:r>
              <a:rPr lang="en-US" sz="2800" b="1" dirty="0">
                <a:solidFill>
                  <a:srgbClr val="FFC000"/>
                </a:solidFill>
              </a:rPr>
              <a:t>, an Minh, Vinh </a:t>
            </a:r>
            <a:r>
              <a:rPr lang="en-US" sz="2800" b="1" dirty="0" err="1">
                <a:solidFill>
                  <a:srgbClr val="FFC000"/>
                </a:solidFill>
              </a:rPr>
              <a:t>Thuan</a:t>
            </a:r>
            <a:r>
              <a:rPr lang="en-US" sz="2800" b="1" dirty="0">
                <a:solidFill>
                  <a:srgbClr val="FFC000"/>
                </a:solidFill>
              </a:rPr>
              <a:t> and </a:t>
            </a:r>
            <a:r>
              <a:rPr lang="en-US" sz="2800" b="1" dirty="0" err="1">
                <a:solidFill>
                  <a:srgbClr val="FFC000"/>
                </a:solidFill>
              </a:rPr>
              <a:t>Kien</a:t>
            </a:r>
            <a:r>
              <a:rPr lang="en-US" sz="2800" b="1" dirty="0">
                <a:solidFill>
                  <a:srgbClr val="FFC000"/>
                </a:solidFill>
              </a:rPr>
              <a:t> Luong districts)</a:t>
            </a:r>
          </a:p>
          <a:p>
            <a:pPr algn="just">
              <a:buClr>
                <a:srgbClr val="FF0000"/>
              </a:buClr>
            </a:pPr>
            <a:r>
              <a:rPr lang="en-US" sz="2800" b="1" dirty="0">
                <a:solidFill>
                  <a:srgbClr val="FFC000"/>
                </a:solidFill>
              </a:rPr>
              <a:t>Others:</a:t>
            </a:r>
            <a:r>
              <a:rPr lang="vi-VN" sz="2800" b="1" dirty="0">
                <a:solidFill>
                  <a:srgbClr val="FFC000"/>
                </a:solidFill>
              </a:rPr>
              <a:t> </a:t>
            </a:r>
            <a:r>
              <a:rPr lang="en-US" sz="2800" b="1" dirty="0">
                <a:solidFill>
                  <a:srgbClr val="FFC000"/>
                </a:solidFill>
              </a:rPr>
              <a:t>clay for the production of cement, bricks, tiles, ceramics</a:t>
            </a:r>
            <a:r>
              <a:rPr lang="vi-VN" sz="2800" b="1" dirty="0">
                <a:solidFill>
                  <a:srgbClr val="FFC000"/>
                </a:solidFill>
              </a:rPr>
              <a:t>…</a:t>
            </a:r>
            <a:endParaRPr lang="en-US" sz="28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44968"/>
      </p:ext>
    </p:extLst>
  </p:cSld>
  <p:clrMapOvr>
    <a:masterClrMapping/>
  </p:clrMapOvr>
  <p:transition spd="slow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MARINE RESOURCES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067800" cy="5242560"/>
          </a:xfrm>
        </p:spPr>
        <p:txBody>
          <a:bodyPr>
            <a:noAutofit/>
          </a:bodyPr>
          <a:lstStyle/>
          <a:p>
            <a:pPr algn="just">
              <a:buClr>
                <a:srgbClr val="FF0000"/>
              </a:buClr>
            </a:pP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200 km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of coastline (fishing ground of 63.000 km</a:t>
            </a:r>
            <a:r>
              <a:rPr lang="en-US" sz="2400" b="1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>
              <a:buClr>
                <a:srgbClr val="FF0000"/>
              </a:buClr>
            </a:pP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145 islands. </a:t>
            </a:r>
          </a:p>
          <a:p>
            <a:pPr algn="just">
              <a:buClrTx/>
            </a:pP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Fishery reserves:</a:t>
            </a:r>
            <a:r>
              <a:rPr lang="vi-VN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464.660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tons.</a:t>
            </a:r>
          </a:p>
          <a:p>
            <a:pPr algn="just">
              <a:buClrTx/>
            </a:pP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Exploitation allows equal to 44% of the reserve.</a:t>
            </a:r>
          </a:p>
          <a:p>
            <a:pPr algn="just">
              <a:buClrTx/>
            </a:pP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Aquaculture area: about 250.000 ha</a:t>
            </a:r>
          </a:p>
          <a:p>
            <a:pPr algn="just">
              <a:buClrTx/>
            </a:pP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Fish in cages:</a:t>
            </a:r>
            <a:r>
              <a:rPr lang="vi-VN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over </a:t>
            </a:r>
            <a:r>
              <a:rPr lang="vi-VN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3.5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00</a:t>
            </a:r>
            <a:r>
              <a:rPr lang="vi-VN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cages.</a:t>
            </a:r>
          </a:p>
        </p:txBody>
      </p:sp>
    </p:spTree>
    <p:extLst>
      <p:ext uri="{BB962C8B-B14F-4D97-AF65-F5344CB8AC3E}">
        <p14:creationId xmlns:p14="http://schemas.microsoft.com/office/powerpoint/2010/main" val="2140671539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9200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TRANSPORTANT</a:t>
            </a:r>
            <a:b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______</a:t>
            </a:r>
            <a:b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WATERWAY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5562600"/>
          </a:xfrm>
        </p:spPr>
        <p:txBody>
          <a:bodyPr>
            <a:normAutofit/>
          </a:bodyPr>
          <a:lstStyle/>
          <a:p>
            <a:pPr>
              <a:buClrTx/>
            </a:pPr>
            <a:endParaRPr lang="en-US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</a:pP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01 Domestic Passenger Port (Rach Gia).</a:t>
            </a:r>
          </a:p>
          <a:p>
            <a:pPr>
              <a:buClrTx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01 International Passenger Port (Duong Dong –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Phu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Quoc), </a:t>
            </a:r>
          </a:p>
          <a:p>
            <a:pPr>
              <a:buClrTx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03 Cargo Ports (An Thoi, Vinh Dam –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Phu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Quoc, Hon Chong –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Kien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Luong).</a:t>
            </a:r>
          </a:p>
          <a:p>
            <a:pPr>
              <a:buClrTx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Tac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Cau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Fishing Port</a:t>
            </a: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530025"/>
      </p:ext>
    </p:extLst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AIRWAY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5486400"/>
          </a:xfrm>
        </p:spPr>
        <p:txBody>
          <a:bodyPr>
            <a:normAutofit/>
          </a:bodyPr>
          <a:lstStyle/>
          <a:p>
            <a:pPr marL="137160" indent="0" algn="just">
              <a:buClr>
                <a:schemeClr val="bg1"/>
              </a:buClr>
              <a:buNone/>
            </a:pPr>
            <a:r>
              <a:rPr lang="en-US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Phu</a:t>
            </a:r>
            <a:r>
              <a:rPr lang="en-US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Quoc International Airport</a:t>
            </a:r>
          </a:p>
          <a:p>
            <a:pPr marL="137160" indent="0" algn="just">
              <a:buClr>
                <a:schemeClr val="bg1"/>
              </a:buClr>
              <a:buNone/>
            </a:pPr>
            <a:r>
              <a:rPr lang="en-US" sz="2400" b="1" dirty="0">
                <a:solidFill>
                  <a:schemeClr val="bg1"/>
                </a:solidFill>
              </a:rPr>
              <a:t>- In 2020: 3 million customers</a:t>
            </a:r>
          </a:p>
          <a:p>
            <a:pPr marL="137160" indent="0" algn="just">
              <a:buClr>
                <a:schemeClr val="bg1"/>
              </a:buClr>
              <a:buNone/>
            </a:pPr>
            <a:r>
              <a:rPr lang="en-US" sz="2400" b="1" dirty="0">
                <a:solidFill>
                  <a:schemeClr val="bg1"/>
                </a:solidFill>
              </a:rPr>
              <a:t>- In 2030: 7 million customers (estimated)</a:t>
            </a:r>
          </a:p>
          <a:p>
            <a:pPr marL="137160" indent="0" algn="just">
              <a:buClr>
                <a:schemeClr val="bg1"/>
              </a:buClr>
              <a:buNone/>
            </a:pPr>
            <a:r>
              <a:rPr lang="en-US" sz="2400" b="1" dirty="0">
                <a:solidFill>
                  <a:schemeClr val="bg1"/>
                </a:solidFill>
              </a:rPr>
              <a:t>- 40 flights/day: China, Russia, UK, Thailand, Singapore, Korea, Cambodia, Sweden, Italy and domestic routes (Hanoi, Ho Chi Minh City, Da Nang, Can </a:t>
            </a:r>
            <a:r>
              <a:rPr lang="en-US" sz="2400" b="1" dirty="0" err="1">
                <a:solidFill>
                  <a:schemeClr val="bg1"/>
                </a:solidFill>
              </a:rPr>
              <a:t>Tho</a:t>
            </a:r>
            <a:r>
              <a:rPr lang="en-US" sz="2400" b="1" dirty="0">
                <a:solidFill>
                  <a:schemeClr val="bg1"/>
                </a:solidFill>
              </a:rPr>
              <a:t>,…).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37160" indent="0" algn="just">
              <a:buClr>
                <a:schemeClr val="bg1"/>
              </a:buClr>
              <a:buNone/>
            </a:pPr>
            <a:r>
              <a:rPr lang="en-US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Rach Gia Domestic Airport</a:t>
            </a:r>
          </a:p>
        </p:txBody>
      </p:sp>
    </p:spTree>
    <p:extLst>
      <p:ext uri="{BB962C8B-B14F-4D97-AF65-F5344CB8AC3E}">
        <p14:creationId xmlns:p14="http://schemas.microsoft.com/office/powerpoint/2010/main" val="68322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ROAD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66360"/>
          </a:xfrm>
        </p:spPr>
        <p:txBody>
          <a:bodyPr>
            <a:normAutofit/>
          </a:bodyPr>
          <a:lstStyle/>
          <a:p>
            <a:pPr marL="137160" indent="0" algn="just">
              <a:buClrTx/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Five (05) national highway connecting with other provinces in the region, 316km (national highway 80, 61, 63 …). </a:t>
            </a:r>
          </a:p>
          <a:p>
            <a:pPr marL="137160" indent="0" algn="just">
              <a:buClrTx/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Provincial road system includes 19 routes, 300km.</a:t>
            </a:r>
          </a:p>
        </p:txBody>
      </p:sp>
    </p:spTree>
    <p:extLst>
      <p:ext uri="{BB962C8B-B14F-4D97-AF65-F5344CB8AC3E}">
        <p14:creationId xmlns:p14="http://schemas.microsoft.com/office/powerpoint/2010/main" val="20067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INDUSTRIAL ZONES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371600"/>
            <a:ext cx="8458200" cy="5105400"/>
          </a:xfrm>
        </p:spPr>
        <p:txBody>
          <a:bodyPr>
            <a:noAutofit/>
          </a:bodyPr>
          <a:lstStyle/>
          <a:p>
            <a:pPr algn="just">
              <a:buClrTx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Five (5) industrial zones: 765ha (02 deployed industrial zones: Thanh Loc,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Thuan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Yen).</a:t>
            </a:r>
          </a:p>
        </p:txBody>
      </p:sp>
    </p:spTree>
    <p:extLst>
      <p:ext uri="{BB962C8B-B14F-4D97-AF65-F5344CB8AC3E}">
        <p14:creationId xmlns:p14="http://schemas.microsoft.com/office/powerpoint/2010/main" val="292406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144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FOREIGN DIRECT INVESTMENT (FDI)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8763000" cy="5562600"/>
          </a:xfrm>
        </p:spPr>
        <p:txBody>
          <a:bodyPr>
            <a:normAutofit/>
          </a:bodyPr>
          <a:lstStyle/>
          <a:p>
            <a:pPr algn="just">
              <a:buClrTx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There are 62 FDI projects, 4.8 billion USD (19 countries and territories such as Japan, Thailand, Switzerland, France, UK,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HongKong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, Korea, Malaysia, Australia, Singapore, USA, Russia,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ect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). </a:t>
            </a:r>
          </a:p>
          <a:p>
            <a:pPr algn="just">
              <a:buClrTx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 Ranked 20</a:t>
            </a:r>
            <a:r>
              <a:rPr lang="en-US" sz="2400" b="1" baseline="30000" dirty="0">
                <a:latin typeface="Arial" pitchFamily="34" charset="0"/>
                <a:cs typeface="Arial" pitchFamily="34" charset="0"/>
              </a:rPr>
              <a:t>th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in Vietnam and 2</a:t>
            </a:r>
            <a:r>
              <a:rPr lang="en-US" sz="2400" b="1" baseline="30000" dirty="0">
                <a:latin typeface="Arial" pitchFamily="34" charset="0"/>
                <a:cs typeface="Arial" pitchFamily="34" charset="0"/>
              </a:rPr>
              <a:t>nd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in the Mekong Delta.</a:t>
            </a:r>
          </a:p>
        </p:txBody>
      </p:sp>
    </p:spTree>
    <p:extLst>
      <p:ext uri="{BB962C8B-B14F-4D97-AF65-F5344CB8AC3E}">
        <p14:creationId xmlns:p14="http://schemas.microsoft.com/office/powerpoint/2010/main" val="11461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8382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PARTNERS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839200" cy="5791200"/>
          </a:xfrm>
        </p:spPr>
        <p:txBody>
          <a:bodyPr>
            <a:noAutofit/>
          </a:bodyPr>
          <a:lstStyle/>
          <a:p>
            <a:pPr>
              <a:buClrTx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Japan: 6 projects, about 1,3 billion USD</a:t>
            </a:r>
          </a:p>
          <a:p>
            <a:pPr>
              <a:buClrTx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Thailand: 3 projects, about 700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miilion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USD</a:t>
            </a:r>
          </a:p>
          <a:p>
            <a:pPr>
              <a:buClrTx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Switzerland: 2 projects, 441 million USD</a:t>
            </a:r>
          </a:p>
        </p:txBody>
      </p:sp>
    </p:spTree>
    <p:extLst>
      <p:ext uri="{BB962C8B-B14F-4D97-AF65-F5344CB8AC3E}">
        <p14:creationId xmlns:p14="http://schemas.microsoft.com/office/powerpoint/2010/main" val="372652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PARTNERS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867400"/>
          </a:xfrm>
        </p:spPr>
        <p:txBody>
          <a:bodyPr>
            <a:normAutofit/>
          </a:bodyPr>
          <a:lstStyle/>
          <a:p>
            <a:pPr algn="just"/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Korea: 09 projects, 51,12 million USD</a:t>
            </a:r>
          </a:p>
          <a:p>
            <a:pPr algn="just"/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Investment fields: shoes and leather production and processing; consulting and implementing construction; tourism; restaurant;…</a:t>
            </a:r>
          </a:p>
          <a:p>
            <a:endParaRPr lang="en-US" sz="1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95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6096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FDI BY FIELD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715000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Real estate.</a:t>
            </a:r>
            <a:endParaRPr lang="vi-VN" sz="2400" b="1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Manufacturing and processing industry</a:t>
            </a:r>
            <a:endParaRPr lang="vi-VN" sz="2400" b="1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Extractive</a:t>
            </a:r>
            <a:endParaRPr lang="vi-VN" sz="2400" b="1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Accommodation and food services</a:t>
            </a:r>
            <a:endParaRPr lang="vi-VN" sz="2400" b="1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Agriculture, forestry and fisheries</a:t>
            </a:r>
            <a:endParaRPr lang="vi-VN" sz="2400" b="1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Transportation and warehouse</a:t>
            </a:r>
          </a:p>
          <a:p>
            <a:r>
              <a:rPr lang="en-US" sz="2400" b="1" dirty="0">
                <a:solidFill>
                  <a:schemeClr val="bg1"/>
                </a:solidFill>
              </a:rPr>
              <a:t>Education and training</a:t>
            </a:r>
            <a:endParaRPr lang="vi-VN" sz="2400" b="1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Wholesale and retail</a:t>
            </a:r>
            <a:r>
              <a:rPr lang="vi-VN" sz="2400" b="1" dirty="0">
                <a:solidFill>
                  <a:schemeClr val="bg1"/>
                </a:solidFill>
              </a:rPr>
              <a:t>; </a:t>
            </a:r>
            <a:r>
              <a:rPr lang="en-US" sz="2400" b="1" dirty="0">
                <a:solidFill>
                  <a:schemeClr val="bg1"/>
                </a:solidFill>
              </a:rPr>
              <a:t>car, motorbike and motorcycle repair</a:t>
            </a:r>
            <a:endParaRPr lang="vi-VN" sz="2400" b="1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Administrative activities and support services</a:t>
            </a:r>
            <a:endParaRPr lang="vi-VN" sz="2400" b="1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Information and communication</a:t>
            </a:r>
            <a:endParaRPr lang="vi-VN" sz="2400" b="1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Professional activities, science and technology</a:t>
            </a:r>
            <a:endParaRPr lang="vi-VN" sz="2400" b="1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Construction.</a:t>
            </a:r>
            <a:endParaRPr lang="vi-VN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219350"/>
      </p:ext>
    </p:extLst>
  </p:cSld>
  <p:clrMapOvr>
    <a:masterClrMapping/>
  </p:clrMapOvr>
  <p:transition spd="slow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9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54074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PRIORITY  INVESTMENT FIELDS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600200"/>
            <a:ext cx="9067800" cy="5257800"/>
          </a:xfrm>
        </p:spPr>
        <p:txBody>
          <a:bodyPr>
            <a:normAutofit/>
          </a:bodyPr>
          <a:lstStyle/>
          <a:p>
            <a:pPr algn="just">
              <a:buClrTx/>
            </a:pP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High-tech agricultural development;</a:t>
            </a:r>
          </a:p>
          <a:p>
            <a:pPr algn="just">
              <a:buClrTx/>
            </a:pP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Renewable and clean energy Development;</a:t>
            </a:r>
          </a:p>
          <a:p>
            <a:pPr algn="just">
              <a:buClrTx/>
            </a:pP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Tourism;</a:t>
            </a:r>
          </a:p>
          <a:p>
            <a:pPr algn="just">
              <a:buClrTx/>
            </a:pP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Trade and services – education and training –  medical service;</a:t>
            </a:r>
          </a:p>
          <a:p>
            <a:pPr algn="just">
              <a:buClrTx/>
            </a:pP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Marine economy development.</a:t>
            </a:r>
          </a:p>
        </p:txBody>
      </p:sp>
    </p:spTree>
    <p:extLst>
      <p:ext uri="{BB962C8B-B14F-4D97-AF65-F5344CB8AC3E}">
        <p14:creationId xmlns:p14="http://schemas.microsoft.com/office/powerpoint/2010/main" val="410323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4222"/>
            <a:ext cx="9144000" cy="760177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INVESTMENT INCENTIVES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28600" y="1524000"/>
            <a:ext cx="8532890" cy="1143000"/>
            <a:chOff x="790013" y="1676400"/>
            <a:chExt cx="5146796" cy="1165412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gray">
            <a:xfrm rot="3419336">
              <a:off x="836770" y="1707337"/>
              <a:ext cx="1087718" cy="1181232"/>
            </a:xfrm>
            <a:prstGeom prst="rect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F66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FF6600"/>
              </a:extrusionClr>
              <a:contourClr>
                <a:srgbClr val="FF66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7" name="Group 6"/>
            <p:cNvGrpSpPr>
              <a:grpSpLocks/>
            </p:cNvGrpSpPr>
            <p:nvPr/>
          </p:nvGrpSpPr>
          <p:grpSpPr bwMode="auto">
            <a:xfrm>
              <a:off x="1971245" y="1909482"/>
              <a:ext cx="1096858" cy="155388"/>
              <a:chOff x="2003" y="3439"/>
              <a:chExt cx="468" cy="244"/>
            </a:xfrm>
          </p:grpSpPr>
          <p:sp>
            <p:nvSpPr>
              <p:cNvPr id="18" name="Oval 8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" name="Rectangle 9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0" name="Oval 10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1" name="Oval 11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8" name="Rectangle 12"/>
            <p:cNvSpPr>
              <a:spLocks noChangeArrowheads="1"/>
            </p:cNvSpPr>
            <p:nvPr/>
          </p:nvSpPr>
          <p:spPr bwMode="gray">
            <a:xfrm rot="3419336">
              <a:off x="2861739" y="1629643"/>
              <a:ext cx="1087718" cy="1181232"/>
            </a:xfrm>
            <a:prstGeom prst="rect">
              <a:avLst/>
            </a:prstGeom>
            <a:solidFill>
              <a:srgbClr val="5491D4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5491D4"/>
              </a:extrusionClr>
              <a:contourClr>
                <a:srgbClr val="5491D4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9" name="Group 13"/>
            <p:cNvGrpSpPr>
              <a:grpSpLocks/>
            </p:cNvGrpSpPr>
            <p:nvPr/>
          </p:nvGrpSpPr>
          <p:grpSpPr bwMode="auto">
            <a:xfrm>
              <a:off x="3996214" y="1909482"/>
              <a:ext cx="1096858" cy="155388"/>
              <a:chOff x="2003" y="3439"/>
              <a:chExt cx="468" cy="244"/>
            </a:xfrm>
          </p:grpSpPr>
          <p:sp>
            <p:nvSpPr>
              <p:cNvPr id="14" name="Oval 14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5" name="Rectangle 15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6" name="Oval 16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7" name="Oval 17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0" name="Rectangle 18"/>
            <p:cNvSpPr>
              <a:spLocks noChangeArrowheads="1"/>
            </p:cNvSpPr>
            <p:nvPr/>
          </p:nvSpPr>
          <p:spPr bwMode="gray">
            <a:xfrm rot="3419336">
              <a:off x="4802334" y="1629643"/>
              <a:ext cx="1087718" cy="1181232"/>
            </a:xfrm>
            <a:prstGeom prst="rect">
              <a:avLst/>
            </a:prstGeom>
            <a:solidFill>
              <a:srgbClr val="99CC0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Text Box 25"/>
            <p:cNvSpPr txBox="1">
              <a:spLocks noChangeArrowheads="1"/>
            </p:cNvSpPr>
            <p:nvPr/>
          </p:nvSpPr>
          <p:spPr bwMode="gray">
            <a:xfrm>
              <a:off x="922433" y="1914301"/>
              <a:ext cx="943592" cy="5962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altLang="en-US" sz="16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CORPORATE INCOME TAX</a:t>
              </a:r>
            </a:p>
          </p:txBody>
        </p:sp>
        <p:sp>
          <p:nvSpPr>
            <p:cNvPr id="12" name="Text Box 26"/>
            <p:cNvSpPr txBox="1">
              <a:spLocks noChangeArrowheads="1"/>
            </p:cNvSpPr>
            <p:nvPr/>
          </p:nvSpPr>
          <p:spPr bwMode="gray">
            <a:xfrm>
              <a:off x="3067262" y="1978804"/>
              <a:ext cx="979146" cy="345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16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LAND RENTAL</a:t>
              </a:r>
            </a:p>
          </p:txBody>
        </p:sp>
        <p:sp>
          <p:nvSpPr>
            <p:cNvPr id="13" name="Text Box 27"/>
            <p:cNvSpPr txBox="1">
              <a:spLocks noChangeArrowheads="1"/>
            </p:cNvSpPr>
            <p:nvPr/>
          </p:nvSpPr>
          <p:spPr bwMode="gray">
            <a:xfrm>
              <a:off x="4982608" y="1855694"/>
              <a:ext cx="865053" cy="345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16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IMPORT TAX</a:t>
              </a: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76200" y="3140512"/>
            <a:ext cx="26437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Tax rate of 10% for the first 15 years. </a:t>
            </a:r>
          </a:p>
          <a:p>
            <a:pPr lvl="0"/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Tax exemption for 4 years, since the date of taxable income. </a:t>
            </a:r>
          </a:p>
          <a:p>
            <a:pPr lvl="0"/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Reduce 50% tax for the next 9 years.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24600" y="3159938"/>
            <a:ext cx="2667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- Tax exemption for machinery and equipment to create fixed assets.</a:t>
            </a:r>
          </a:p>
          <a:p>
            <a:pPr lvl="0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- 05 years exemption for raw materials, supplies and components which cannot be produced domestically.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47999" y="3159938"/>
            <a:ext cx="291237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Exempting from land rent, water surface rent during basic construction (not exceeding 3 years) since the decision on land lease</a:t>
            </a:r>
          </a:p>
        </p:txBody>
      </p:sp>
    </p:spTree>
    <p:extLst>
      <p:ext uri="{BB962C8B-B14F-4D97-AF65-F5344CB8AC3E}">
        <p14:creationId xmlns:p14="http://schemas.microsoft.com/office/powerpoint/2010/main" val="355817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28600"/>
            <a:ext cx="7886700" cy="1325563"/>
          </a:xfrm>
        </p:spPr>
        <p:txBody>
          <a:bodyPr/>
          <a:lstStyle/>
          <a:p>
            <a:pPr marL="137160" indent="0" algn="ctr"/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THANK YOU 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>
              <a:buNone/>
            </a:pP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Kien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Giang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Investment, Trade and Tourism Promotion Center</a:t>
            </a:r>
          </a:p>
          <a:p>
            <a:pPr marL="137160" indent="0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http://www.kiengianginvest.com</a:t>
            </a:r>
          </a:p>
          <a:p>
            <a:pPr marL="137160" indent="0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http://www.kiengiangpromotion.vn</a:t>
            </a:r>
          </a:p>
          <a:p>
            <a:pPr marL="137160" indent="0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http://www.kitra.com.vn</a:t>
            </a:r>
          </a:p>
          <a:p>
            <a:pPr marL="137160" indent="0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Tel. + 84 2976567088/ </a:t>
            </a:r>
          </a:p>
          <a:p>
            <a:pPr marL="137160" indent="0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+ 84 948771911</a:t>
            </a:r>
          </a:p>
          <a:p>
            <a:pPr marL="137160" indent="0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Email: trungtamxtdttmdlkg@gmail.com</a:t>
            </a:r>
          </a:p>
        </p:txBody>
      </p:sp>
    </p:spTree>
    <p:extLst>
      <p:ext uri="{BB962C8B-B14F-4D97-AF65-F5344CB8AC3E}">
        <p14:creationId xmlns:p14="http://schemas.microsoft.com/office/powerpoint/2010/main" val="245974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1073</TotalTime>
  <Words>841</Words>
  <Application>Microsoft Office PowerPoint</Application>
  <PresentationFormat>On-screen Show (4:3)</PresentationFormat>
  <Paragraphs>104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Fira Sans SemiBold</vt:lpstr>
      <vt:lpstr>Times New Roman</vt:lpstr>
      <vt:lpstr>Office Theme</vt:lpstr>
      <vt:lpstr>PowerPoint Presentation</vt:lpstr>
      <vt:lpstr>  OVERVIEW</vt:lpstr>
      <vt:lpstr>Location</vt:lpstr>
      <vt:lpstr>THE ECONOMIC STRUCTURE</vt:lpstr>
      <vt:lpstr>POPULATION</vt:lpstr>
      <vt:lpstr>LABOUR</vt:lpstr>
      <vt:lpstr>LAND RESOURCES</vt:lpstr>
      <vt:lpstr>MINERAL RESOURCES</vt:lpstr>
      <vt:lpstr>MARINE RESOURCES</vt:lpstr>
      <vt:lpstr>  TRANSPORTANT ______  WATERWAY</vt:lpstr>
      <vt:lpstr>AIRWAY</vt:lpstr>
      <vt:lpstr>ROAD</vt:lpstr>
      <vt:lpstr>INDUSTRIAL ZONES</vt:lpstr>
      <vt:lpstr>FOREIGN DIRECT INVESTMENT (FDI)</vt:lpstr>
      <vt:lpstr>PARTNERS</vt:lpstr>
      <vt:lpstr>PARTNERS (cont.)</vt:lpstr>
      <vt:lpstr>FDI BY FIELD</vt:lpstr>
      <vt:lpstr>PRIORITY  INVESTMENT FIELDS</vt:lpstr>
      <vt:lpstr>INVESTMENT INCENTIVES</vt:lpstr>
      <vt:lpstr>THANK YOU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KIÊN GIANG</dc:title>
  <dc:creator>User</dc:creator>
  <cp:lastModifiedBy>Cao Xuan Thang</cp:lastModifiedBy>
  <cp:revision>124</cp:revision>
  <dcterms:created xsi:type="dcterms:W3CDTF">2021-04-08T07:54:49Z</dcterms:created>
  <dcterms:modified xsi:type="dcterms:W3CDTF">2021-04-14T07:43:31Z</dcterms:modified>
</cp:coreProperties>
</file>