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Override PartName="/ppt/media/image10.jpeg" ContentType="image/jpeg"/>
  <Override PartName="/ppt/media/image11.jpeg" ContentType="image/jpeg"/>
  <Override PartName="/ppt/media/image12.jpeg" ContentType="image/jpeg"/>
  <Override PartName="/ppt/media/image13.jpeg" ContentType="image/jpeg"/>
  <Override PartName="/ppt/media/image14.jpeg" ContentType="image/jpeg"/>
  <Override PartName="/ppt/media/image15.jpeg" ContentType="image/jpeg"/>
  <Override PartName="/ppt/media/image16.jpeg" ContentType="image/jpeg"/>
  <Override PartName="/ppt/media/image17.jpeg" ContentType="image/jpeg"/>
  <Override PartName="/ppt/media/image18.jpeg" ContentType="image/jpeg"/>
  <Override PartName="/ppt/media/image19.jpeg" ContentType="image/jpeg"/>
  <Override PartName="/ppt/media/image20.jpeg" ContentType="image/jpeg"/>
  <Override PartName="/ppt/media/image21.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Lst>
  <p:sldSz cx="9144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wholeTbl>
    <a:band2H>
      <a:tcTxStyle b="def" i="def"/>
      <a:tcStyle>
        <a:tcBdr/>
        <a:fill>
          <a:solidFill>
            <a:srgbClr val="FFFFFF"/>
          </a:solidFill>
        </a:fill>
      </a:tcStyle>
    </a:band2H>
    <a:firstCol>
      <a:tcTxStyle b="on" i="off">
        <a:fontRef idx="minor">
          <a:srgbClr val="000000"/>
        </a:fontRef>
        <a:srgbClr val="000000"/>
      </a:tcTxStyle>
      <a:tcStyle>
        <a:tcBdr>
          <a:left>
            <a:ln w="6350" cap="flat">
              <a:solidFill>
                <a:schemeClr val="accent2"/>
              </a:solidFill>
              <a:prstDash val="solid"/>
              <a:miter lim="800000"/>
            </a:ln>
          </a:left>
          <a:right>
            <a:ln w="6350" cap="flat">
              <a:solidFill>
                <a:schemeClr val="accent2"/>
              </a:solidFill>
              <a:prstDash val="solid"/>
              <a:miter lim="8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chemeClr val="accent2"/>
              </a:solidFill>
              <a:prstDash val="solid"/>
              <a:round/>
            </a:ln>
          </a:top>
          <a:bottom>
            <a:ln w="6350" cap="flat">
              <a:solidFill>
                <a:schemeClr val="accent2"/>
              </a:solidFill>
              <a:prstDash val="solid"/>
              <a:miter lim="800000"/>
            </a:ln>
          </a:bottom>
          <a:insideH>
            <a:ln w="12700" cap="flat">
              <a:noFill/>
              <a:miter lim="400000"/>
            </a:ln>
          </a:insideH>
          <a:insideV>
            <a:ln w="12700" cap="flat">
              <a:noFill/>
              <a:miter lim="400000"/>
            </a:ln>
          </a:insideV>
        </a:tcBdr>
        <a:fill>
          <a:no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6350" cap="flat">
              <a:solidFill>
                <a:schemeClr val="accent2"/>
              </a:solidFill>
              <a:prstDash val="solid"/>
              <a:miter lim="800000"/>
            </a:ln>
          </a:top>
          <a:bottom>
            <a:ln w="6350" cap="flat">
              <a:solidFill>
                <a:schemeClr val="accent2"/>
              </a:solidFill>
              <a:prstDash val="solid"/>
              <a:miter lim="800000"/>
            </a:ln>
          </a:bottom>
          <a:insideH>
            <a:ln w="12700" cap="flat">
              <a:noFill/>
              <a:miter lim="400000"/>
            </a:ln>
          </a:insideH>
          <a:insideV>
            <a:ln w="12700" cap="flat">
              <a:noFill/>
              <a:miter lim="400000"/>
            </a:ln>
          </a:insideV>
        </a:tcBdr>
        <a:fill>
          <a:solidFill>
            <a:schemeClr val="accent2"/>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33BA23B1-9221-436E-865A-0063620EA4FD}"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09" name="Shape 109"/>
          <p:cNvSpPr/>
          <p:nvPr>
            <p:ph type="sldImg"/>
          </p:nvPr>
        </p:nvSpPr>
        <p:spPr>
          <a:xfrm>
            <a:off x="1143000" y="685800"/>
            <a:ext cx="4572000" cy="3429000"/>
          </a:xfrm>
          <a:prstGeom prst="rect">
            <a:avLst/>
          </a:prstGeom>
        </p:spPr>
        <p:txBody>
          <a:bodyPr/>
          <a:lstStyle/>
          <a:p>
            <a:pPr/>
          </a:p>
        </p:txBody>
      </p:sp>
      <p:sp>
        <p:nvSpPr>
          <p:cNvPr id="110" name="Shape 110"/>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685800" y="1122362"/>
            <a:ext cx="77724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143000" y="3602037"/>
            <a:ext cx="6858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623887" y="1709739"/>
            <a:ext cx="7886701"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623887" y="4589464"/>
            <a:ext cx="7886701" cy="1500188"/>
          </a:xfrm>
          <a:prstGeom prst="rect">
            <a:avLst/>
          </a:prstGeom>
        </p:spPr>
        <p:txBody>
          <a:bodyPr/>
          <a:lstStyle>
            <a:lvl1pPr marL="0" indent="0">
              <a:buSzTx/>
              <a:buFontTx/>
              <a:buNone/>
              <a:defRPr sz="2400"/>
            </a:lvl1pPr>
            <a:lvl2pPr marL="0" indent="457200">
              <a:buSzTx/>
              <a:buFontTx/>
              <a:buNone/>
              <a:defRPr sz="2400"/>
            </a:lvl2pPr>
            <a:lvl3pPr marL="0" indent="914400">
              <a:buSzTx/>
              <a:buFontTx/>
              <a:buNone/>
              <a:defRPr sz="2400"/>
            </a:lvl3pPr>
            <a:lvl4pPr marL="0" indent="1371600">
              <a:buSzTx/>
              <a:buFontTx/>
              <a:buNone/>
              <a:defRPr sz="2400"/>
            </a:lvl4pPr>
            <a:lvl5pPr marL="0" indent="1828800">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628650" y="1825625"/>
            <a:ext cx="38862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629841" y="365125"/>
            <a:ext cx="7886701" cy="1325564"/>
          </a:xfrm>
          <a:prstGeom prst="rect">
            <a:avLst/>
          </a:prstGeom>
        </p:spPr>
        <p:txBody>
          <a:bodyPr/>
          <a:lstStyle/>
          <a:p>
            <a:pPr/>
            <a:r>
              <a:t>Title Text</a:t>
            </a:r>
          </a:p>
        </p:txBody>
      </p:sp>
      <p:sp>
        <p:nvSpPr>
          <p:cNvPr id="48" name="Body Level One…"/>
          <p:cNvSpPr txBox="1"/>
          <p:nvPr>
            <p:ph type="body" sz="quarter" idx="1"/>
          </p:nvPr>
        </p:nvSpPr>
        <p:spPr>
          <a:xfrm>
            <a:off x="629841" y="1681163"/>
            <a:ext cx="3868341"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13"/>
          </p:nvPr>
        </p:nvSpPr>
        <p:spPr>
          <a:xfrm>
            <a:off x="4629150" y="1681163"/>
            <a:ext cx="3887392" cy="823913"/>
          </a:xfrm>
          <a:prstGeom prst="rect">
            <a:avLst/>
          </a:prstGeom>
        </p:spPr>
        <p:txBody>
          <a:bodyPr anchor="b"/>
          <a:lstStyle/>
          <a:p>
            <a:pPr marL="0" indent="0">
              <a:buSzTx/>
              <a:buFontTx/>
              <a:buNone/>
              <a:defRPr b="1" sz="2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629841" y="457200"/>
            <a:ext cx="2949178"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3887391" y="987425"/>
            <a:ext cx="4629151" cy="4873626"/>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13"/>
          </p:nvPr>
        </p:nvSpPr>
        <p:spPr>
          <a:xfrm>
            <a:off x="629840" y="2057400"/>
            <a:ext cx="2949180" cy="3811588"/>
          </a:xfrm>
          <a:prstGeom prst="rect">
            <a:avLst/>
          </a:prstGeom>
        </p:spPr>
        <p:txBody>
          <a:bodyPr/>
          <a:lstStyle/>
          <a:p>
            <a:pPr marL="0" indent="0">
              <a:buSzTx/>
              <a:buFontTx/>
              <a:buNone/>
              <a:defRPr sz="1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629841" y="457200"/>
            <a:ext cx="2949178" cy="1600200"/>
          </a:xfrm>
          <a:prstGeom prst="rect">
            <a:avLst/>
          </a:prstGeom>
        </p:spPr>
        <p:txBody>
          <a:bodyPr anchor="b"/>
          <a:lstStyle>
            <a:lvl1pPr>
              <a:defRPr sz="3200"/>
            </a:lvl1pPr>
          </a:lstStyle>
          <a:p>
            <a:pPr/>
            <a:r>
              <a:t>Title Text</a:t>
            </a:r>
          </a:p>
        </p:txBody>
      </p:sp>
      <p:sp>
        <p:nvSpPr>
          <p:cNvPr id="83" name="Picture Placeholder 2"/>
          <p:cNvSpPr/>
          <p:nvPr>
            <p:ph type="pic" sz="half" idx="13"/>
          </p:nvPr>
        </p:nvSpPr>
        <p:spPr>
          <a:xfrm>
            <a:off x="3887391" y="987425"/>
            <a:ext cx="4629151" cy="4873626"/>
          </a:xfrm>
          <a:prstGeom prst="rect">
            <a:avLst/>
          </a:prstGeom>
        </p:spPr>
        <p:txBody>
          <a:bodyPr lIns="91439" rIns="91439">
            <a:noAutofit/>
          </a:bodyPr>
          <a:lstStyle/>
          <a:p>
            <a:pPr/>
          </a:p>
        </p:txBody>
      </p:sp>
      <p:sp>
        <p:nvSpPr>
          <p:cNvPr id="84" name="Body Level One…"/>
          <p:cNvSpPr txBox="1"/>
          <p:nvPr>
            <p:ph type="body" sz="quarter" idx="1"/>
          </p:nvPr>
        </p:nvSpPr>
        <p:spPr>
          <a:xfrm>
            <a:off x="629841" y="2057400"/>
            <a:ext cx="2949178"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Vertical Text">
    <p:spTree>
      <p:nvGrpSpPr>
        <p:cNvPr id="1" name=""/>
        <p:cNvGrpSpPr/>
        <p:nvPr/>
      </p:nvGrpSpPr>
      <p:grpSpPr>
        <a:xfrm>
          <a:off x="0" y="0"/>
          <a:ext cx="0" cy="0"/>
          <a:chOff x="0" y="0"/>
          <a:chExt cx="0" cy="0"/>
        </a:xfrm>
      </p:grpSpPr>
      <p:sp>
        <p:nvSpPr>
          <p:cNvPr id="92" name="Title Text"/>
          <p:cNvSpPr txBox="1"/>
          <p:nvPr>
            <p:ph type="title"/>
          </p:nvPr>
        </p:nvSpPr>
        <p:spPr>
          <a:prstGeom prst="rect">
            <a:avLst/>
          </a:prstGeom>
        </p:spPr>
        <p:txBody>
          <a:bodyPr/>
          <a:lstStyle/>
          <a:p>
            <a:pPr/>
            <a:r>
              <a:t>Title Text</a:t>
            </a:r>
          </a:p>
        </p:txBody>
      </p:sp>
      <p:sp>
        <p:nvSpPr>
          <p:cNvPr id="93"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9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Vertical Title and Text">
    <p:spTree>
      <p:nvGrpSpPr>
        <p:cNvPr id="1" name=""/>
        <p:cNvGrpSpPr/>
        <p:nvPr/>
      </p:nvGrpSpPr>
      <p:grpSpPr>
        <a:xfrm>
          <a:off x="0" y="0"/>
          <a:ext cx="0" cy="0"/>
          <a:chOff x="0" y="0"/>
          <a:chExt cx="0" cy="0"/>
        </a:xfrm>
      </p:grpSpPr>
      <p:sp>
        <p:nvSpPr>
          <p:cNvPr id="101" name="Title Text"/>
          <p:cNvSpPr txBox="1"/>
          <p:nvPr>
            <p:ph type="title"/>
          </p:nvPr>
        </p:nvSpPr>
        <p:spPr>
          <a:xfrm>
            <a:off x="6543675" y="365125"/>
            <a:ext cx="1971675" cy="5811838"/>
          </a:xfrm>
          <a:prstGeom prst="rect">
            <a:avLst/>
          </a:prstGeom>
        </p:spPr>
        <p:txBody>
          <a:bodyPr/>
          <a:lstStyle/>
          <a:p>
            <a:pPr/>
            <a:r>
              <a:t>Title Text</a:t>
            </a:r>
          </a:p>
        </p:txBody>
      </p:sp>
      <p:sp>
        <p:nvSpPr>
          <p:cNvPr id="102" name="Body Level One…"/>
          <p:cNvSpPr txBox="1"/>
          <p:nvPr>
            <p:ph type="body" idx="1"/>
          </p:nvPr>
        </p:nvSpPr>
        <p:spPr>
          <a:xfrm>
            <a:off x="628650" y="365125"/>
            <a:ext cx="5800725" cy="58118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0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628650" y="365125"/>
            <a:ext cx="7886700" cy="1325564"/>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628650" y="1825625"/>
            <a:ext cx="7886700" cy="4351338"/>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8251368" y="6404294"/>
            <a:ext cx="263983" cy="26924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ln>
            <a:noFill/>
          </a:ln>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ln>
            <a:noFill/>
          </a:ln>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ln>
            <a:noFill/>
          </a:ln>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ln>
            <a:noFill/>
          </a:ln>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ln>
            <a:noFill/>
          </a:ln>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ln>
            <a:noFill/>
          </a:ln>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ln>
            <a:noFill/>
          </a:ln>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ln>
            <a:noFill/>
          </a:ln>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ln>
            <a:noFill/>
          </a:ln>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ln>
            <a:noFill/>
          </a:ln>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ura.gov.sg/uol/publications/corporate/aha/1997/70-Eu-Tong-Sen-Street.aspx" TargetMode="External"/></Relationships>

</file>

<file path=ppt/slides/_rels/slide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hyperlink" Target="https://www.ura.gov.sg/uol/publications/corporate/aha/1997/70-Eu-Tong-Sen-Street.aspx" TargetMode="External"/><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image" Target="../media/image3.jpeg"/></Relationships>

</file>

<file path=ppt/slides/_rels/slide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 Id="rId3" Type="http://schemas.openxmlformats.org/officeDocument/2006/relationships/image" Target="../media/image4.jpeg"/><Relationship Id="rId4" Type="http://schemas.openxmlformats.org/officeDocument/2006/relationships/image" Target="../media/image5.jpeg"/><Relationship Id="rId5" Type="http://schemas.openxmlformats.org/officeDocument/2006/relationships/image" Target="../media/image6.jpeg"/></Relationships>

</file>

<file path=ppt/slides/_rels/slide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 Id="rId3" Type="http://schemas.openxmlformats.org/officeDocument/2006/relationships/image" Target="../media/image8.jpeg"/></Relationships>

</file>

<file path=ppt/slides/_rels/slide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9.jpeg"/></Relationships>

</file>

<file path=ppt/slides/_rels/slide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 Id="rId3" Type="http://schemas.openxmlformats.org/officeDocument/2006/relationships/image" Target="../media/image11.png"/><Relationship Id="rId4" Type="http://schemas.openxmlformats.org/officeDocument/2006/relationships/image" Target="../media/image12.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eg"/><Relationship Id="rId3" Type="http://schemas.openxmlformats.org/officeDocument/2006/relationships/image" Target="../media/image11.jpeg"/><Relationship Id="rId4" Type="http://schemas.openxmlformats.org/officeDocument/2006/relationships/image" Target="../media/image12.jpeg"/><Relationship Id="rId5" Type="http://schemas.openxmlformats.org/officeDocument/2006/relationships/image" Target="../media/image13.jpeg"/><Relationship Id="rId6" Type="http://schemas.openxmlformats.org/officeDocument/2006/relationships/image" Target="../media/image14.jpeg"/><Relationship Id="rId7" Type="http://schemas.openxmlformats.org/officeDocument/2006/relationships/image" Target="../media/image15.jpeg"/><Relationship Id="rId8" Type="http://schemas.openxmlformats.org/officeDocument/2006/relationships/image" Target="../media/image16.jpeg"/><Relationship Id="rId9" Type="http://schemas.openxmlformats.org/officeDocument/2006/relationships/image" Target="../media/image17.jpeg"/><Relationship Id="rId10" Type="http://schemas.openxmlformats.org/officeDocument/2006/relationships/image" Target="../media/image18.jpeg"/></Relationships>

</file>

<file path=ppt/slides/_rels/slide1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jpeg"/><Relationship Id="rId3" Type="http://schemas.openxmlformats.org/officeDocument/2006/relationships/image" Target="../media/image20.jpeg"/><Relationship Id="rId4"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2" name="Title 1"/>
          <p:cNvSpPr txBox="1"/>
          <p:nvPr>
            <p:ph type="ctrTitle"/>
          </p:nvPr>
        </p:nvSpPr>
        <p:spPr>
          <a:prstGeom prst="rect">
            <a:avLst/>
          </a:prstGeom>
        </p:spPr>
        <p:txBody>
          <a:bodyPr/>
          <a:lstStyle/>
          <a:p>
            <a:pPr/>
          </a:p>
        </p:txBody>
      </p:sp>
      <p:sp>
        <p:nvSpPr>
          <p:cNvPr id="113" name="Subtitle 2"/>
          <p:cNvSpPr txBox="1"/>
          <p:nvPr>
            <p:ph type="subTitle" sz="quarter" idx="1"/>
          </p:nvPr>
        </p:nvSpPr>
        <p:spPr>
          <a:xfrm>
            <a:off x="1143000" y="3602037"/>
            <a:ext cx="6858000" cy="1655762"/>
          </a:xfrm>
          <a:prstGeom prst="rect">
            <a:avLst/>
          </a:prstGeom>
        </p:spPr>
        <p:txBody>
          <a:bodyPr/>
          <a:lstStyle/>
          <a:p>
            <a:pPr/>
          </a:p>
        </p:txBody>
      </p:sp>
      <p:pic>
        <p:nvPicPr>
          <p:cNvPr id="114" name="Picture 4" descr="Picture 4"/>
          <p:cNvPicPr>
            <a:picLocks noChangeAspect="1"/>
          </p:cNvPicPr>
          <p:nvPr/>
        </p:nvPicPr>
        <p:blipFill>
          <a:blip r:embed="rId2">
            <a:extLst/>
          </a:blip>
          <a:stretch>
            <a:fillRect/>
          </a:stretch>
        </p:blipFill>
        <p:spPr>
          <a:xfrm>
            <a:off x="0" y="380202"/>
            <a:ext cx="9144000" cy="6097595"/>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6" name="Rectangle 5"/>
          <p:cNvSpPr/>
          <p:nvPr/>
        </p:nvSpPr>
        <p:spPr>
          <a:xfrm>
            <a:off x="0" y="227677"/>
            <a:ext cx="9144000" cy="380218"/>
          </a:xfrm>
          <a:prstGeom prst="rect">
            <a:avLst/>
          </a:prstGeom>
          <a:solidFill>
            <a:srgbClr val="FF8989"/>
          </a:solidFill>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b="1" sz="1200" u="sng">
                <a:latin typeface="Arial"/>
                <a:ea typeface="Arial"/>
                <a:cs typeface="Arial"/>
                <a:sym typeface="Arial"/>
              </a:defRPr>
            </a:lvl1pPr>
          </a:lstStyle>
          <a:p>
            <a:pPr/>
            <a:r>
              <a:t>Company Background</a:t>
            </a:r>
            <a:endParaRPr sz="800"/>
          </a:p>
        </p:txBody>
      </p:sp>
      <p:pic>
        <p:nvPicPr>
          <p:cNvPr id="117" name="Picture 185" descr="Picture 185"/>
          <p:cNvPicPr>
            <a:picLocks noChangeAspect="1"/>
          </p:cNvPicPr>
          <p:nvPr/>
        </p:nvPicPr>
        <p:blipFill>
          <a:blip r:embed="rId2">
            <a:extLst/>
          </a:blip>
          <a:stretch>
            <a:fillRect/>
          </a:stretch>
        </p:blipFill>
        <p:spPr>
          <a:xfrm>
            <a:off x="435428" y="1303609"/>
            <a:ext cx="3084412" cy="4534855"/>
          </a:xfrm>
          <a:prstGeom prst="rect">
            <a:avLst/>
          </a:prstGeom>
          <a:ln w="12700">
            <a:miter lim="400000"/>
          </a:ln>
        </p:spPr>
      </p:pic>
      <p:sp>
        <p:nvSpPr>
          <p:cNvPr id="118" name="Rectangle 6"/>
          <p:cNvSpPr/>
          <p:nvPr/>
        </p:nvSpPr>
        <p:spPr>
          <a:xfrm>
            <a:off x="3721913" y="1179197"/>
            <a:ext cx="4691243" cy="4733415"/>
          </a:xfrm>
          <a:prstGeom prst="rect">
            <a:avLst/>
          </a:prstGeom>
          <a:solidFill>
            <a:srgbClr val="FFFFFF"/>
          </a:solidFill>
          <a:ln w="12700">
            <a:miter lim="400000"/>
          </a:ln>
          <a:extLst>
            <a:ext uri="{C572A759-6A51-4108-AA02-DFA0A04FC94B}">
              <ma14:wrappingTextBoxFlag xmlns:ma14="http://schemas.microsoft.com/office/mac/drawingml/2011/main" val="1"/>
            </a:ext>
          </a:extLst>
        </p:spPr>
        <p:txBody>
          <a:bodyPr lIns="45719" rIns="45719" anchor="ctr">
            <a:spAutoFit/>
          </a:bodyPr>
          <a:lstStyle/>
          <a:p>
            <a:pPr>
              <a:defRPr sz="1200">
                <a:latin typeface="Arial"/>
                <a:ea typeface="Arial"/>
                <a:cs typeface="Arial"/>
                <a:sym typeface="Arial"/>
              </a:defRPr>
            </a:pPr>
            <a:r>
              <a:t>Since its establishment in 1959, Yue Hwa's commitment to the Hong Kong community has served to consolidate its position as one of the leading retail groups offering Chinese and other quality products.</a:t>
            </a:r>
          </a:p>
          <a:p>
            <a:pPr>
              <a:defRPr sz="1200">
                <a:latin typeface="Arial"/>
                <a:ea typeface="Arial"/>
                <a:cs typeface="Arial"/>
                <a:sym typeface="Arial"/>
              </a:defRPr>
            </a:pPr>
          </a:p>
          <a:p>
            <a:pPr>
              <a:defRPr sz="1200">
                <a:latin typeface="Arial"/>
                <a:ea typeface="Arial"/>
                <a:cs typeface="Arial"/>
                <a:sym typeface="Arial"/>
              </a:defRPr>
            </a:pPr>
            <a:r>
              <a:t>We have expanded our operation to serve not only the needs of our local consumers, but also tourists and travellers from abroad. It is our goal, as one of the well-established retail groups in Hong Kong, to supply consumers with a diversified range of Chinese products and other brand-names in accordance with our stringent standards of quality and affordability. </a:t>
            </a:r>
          </a:p>
          <a:p>
            <a:pPr>
              <a:defRPr sz="1200">
                <a:latin typeface="Arial"/>
                <a:ea typeface="Arial"/>
                <a:cs typeface="Arial"/>
                <a:sym typeface="Arial"/>
              </a:defRPr>
            </a:pPr>
          </a:p>
          <a:p>
            <a:pPr>
              <a:defRPr sz="1200">
                <a:latin typeface="Arial"/>
                <a:ea typeface="Arial"/>
                <a:cs typeface="Arial"/>
                <a:sym typeface="Arial"/>
              </a:defRPr>
            </a:pPr>
            <a:r>
              <a:t>As we look ahead, our aim is to nurture a trusting relationship where we understand our customer’s, allowing us to serve and to better fulfil their consumer requirements. Upon these foundations and always keeping abreast of the trend, we hope that your support and patronage could be continually counted upon in our endeavor towards building a prosperous future. </a:t>
            </a:r>
          </a:p>
          <a:p>
            <a:pPr>
              <a:defRPr sz="1200">
                <a:latin typeface="Arial"/>
                <a:ea typeface="Arial"/>
                <a:cs typeface="Arial"/>
                <a:sym typeface="Arial"/>
              </a:defRPr>
            </a:pPr>
          </a:p>
          <a:p>
            <a:pPr>
              <a:defRPr sz="1200">
                <a:latin typeface="SimSun"/>
                <a:ea typeface="SimSun"/>
                <a:cs typeface="SimSun"/>
                <a:sym typeface="SimSun"/>
              </a:defRPr>
            </a:pPr>
            <a:r>
              <a:t>裕华于</a:t>
            </a:r>
            <a:r>
              <a:rPr>
                <a:latin typeface="+mn-lt"/>
                <a:ea typeface="+mn-ea"/>
                <a:cs typeface="+mn-cs"/>
                <a:sym typeface="Calibri"/>
              </a:rPr>
              <a:t>1959</a:t>
            </a:r>
            <a:r>
              <a:t>年在香港创立，一直都保持创业初衷并尽心地服务香港社区成为其中一家领先的零售公司。</a:t>
            </a:r>
          </a:p>
          <a:p>
            <a:pPr>
              <a:defRPr sz="1200"/>
            </a:pPr>
          </a:p>
          <a:p>
            <a:pPr>
              <a:defRPr sz="1200">
                <a:latin typeface="SimSun"/>
                <a:ea typeface="SimSun"/>
                <a:cs typeface="SimSun"/>
                <a:sym typeface="SimSun"/>
              </a:defRPr>
            </a:pPr>
            <a:r>
              <a:t>裕华不仅为当地顾客提供优质、地道的中国产品，也不忘弘扬及推广精选中华产品给外国游客。裕华国货，取意</a:t>
            </a:r>
            <a:r>
              <a:rPr>
                <a:latin typeface="Times New Roman"/>
                <a:ea typeface="Times New Roman"/>
                <a:cs typeface="Times New Roman"/>
                <a:sym typeface="Times New Roman"/>
              </a:rPr>
              <a:t>“</a:t>
            </a:r>
            <a:r>
              <a:t>富裕中华</a:t>
            </a:r>
            <a:r>
              <a:rPr>
                <a:latin typeface="Times New Roman"/>
                <a:ea typeface="Times New Roman"/>
                <a:cs typeface="Times New Roman"/>
                <a:sym typeface="Times New Roman"/>
              </a:rPr>
              <a:t>”</a:t>
            </a:r>
            <a:r>
              <a:t>。我们的目标是与顾客建立长远的互信关系，并了解他们的需求。</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0" name="Rectangle 5"/>
          <p:cNvSpPr/>
          <p:nvPr/>
        </p:nvSpPr>
        <p:spPr>
          <a:xfrm>
            <a:off x="0" y="227677"/>
            <a:ext cx="9144000" cy="380218"/>
          </a:xfrm>
          <a:prstGeom prst="rect">
            <a:avLst/>
          </a:prstGeom>
          <a:solidFill>
            <a:srgbClr val="FF8989"/>
          </a:solidFill>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b="1" sz="1200" u="sng">
                <a:latin typeface="Arial"/>
                <a:ea typeface="Arial"/>
                <a:cs typeface="Arial"/>
                <a:sym typeface="Arial"/>
              </a:defRPr>
            </a:lvl1pPr>
          </a:lstStyle>
          <a:p>
            <a:pPr/>
            <a:r>
              <a:t>Company Profile</a:t>
            </a:r>
            <a:endParaRPr sz="800"/>
          </a:p>
        </p:txBody>
      </p:sp>
      <p:sp>
        <p:nvSpPr>
          <p:cNvPr id="121" name="Rectangle 1"/>
          <p:cNvSpPr txBox="1"/>
          <p:nvPr/>
        </p:nvSpPr>
        <p:spPr>
          <a:xfrm>
            <a:off x="4245428" y="1225484"/>
            <a:ext cx="4572001" cy="520477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07000"/>
              </a:lnSpc>
              <a:defRPr sz="1200">
                <a:latin typeface="Times New Roman"/>
                <a:ea typeface="Times New Roman"/>
                <a:cs typeface="Times New Roman"/>
                <a:sym typeface="Times New Roman"/>
              </a:defRPr>
            </a:pPr>
            <a:r>
              <a:t> </a:t>
            </a:r>
          </a:p>
          <a:p>
            <a:pPr algn="just">
              <a:lnSpc>
                <a:spcPct val="107000"/>
              </a:lnSpc>
              <a:spcBef>
                <a:spcPts val="1500"/>
              </a:spcBef>
              <a:defRPr sz="1200">
                <a:latin typeface="Times New Roman"/>
                <a:ea typeface="Times New Roman"/>
                <a:cs typeface="Times New Roman"/>
                <a:sym typeface="Times New Roman"/>
              </a:defRPr>
            </a:pPr>
            <a:r>
              <a:t>In year 1996, Yue Hwa Singapore commenced operations as the brand’s flagship store. Yue Hwa Chinatown, is a Singapore landmark. Housed in the former Nam Tin Hotel and conveniently located next to Chinatown MRT station, the store combines both contemporary and original architecture, and features an entirely new extension, screen walls and stained glass skylights, all of which complement the building's rich historical character.</a:t>
            </a:r>
          </a:p>
          <a:p>
            <a:pPr algn="just">
              <a:defRPr sz="1200">
                <a:latin typeface="Times New Roman"/>
                <a:ea typeface="Times New Roman"/>
                <a:cs typeface="Times New Roman"/>
                <a:sym typeface="Times New Roman"/>
              </a:defRPr>
            </a:pPr>
            <a:r>
              <a:t>Yue Hwa also has three other branch stores in Singapore; Yue Hwa Jurong (located at Jurong Point Shopping Centre), Yue Hwa Kovan (Heartland Mall),Yue Hwa Yishun (Northpoint City) and Yue Hwa Simei (EastPoint Mall). These stores are conveniently located in shopping malls with direct MRT station access, and offer the same, popular range of Chinese medicine, food, tea and wine available at Yue Hwa Chinatown.</a:t>
            </a:r>
          </a:p>
          <a:p>
            <a:pPr algn="just">
              <a:defRPr sz="1200">
                <a:latin typeface="Times New Roman"/>
                <a:ea typeface="Times New Roman"/>
                <a:cs typeface="Times New Roman"/>
                <a:sym typeface="Times New Roman"/>
              </a:defRPr>
            </a:pPr>
            <a:r>
              <a:t> </a:t>
            </a:r>
          </a:p>
          <a:p>
            <a:pPr algn="just">
              <a:defRPr sz="1200">
                <a:latin typeface="Times New Roman"/>
                <a:ea typeface="Times New Roman"/>
                <a:cs typeface="Times New Roman"/>
                <a:sym typeface="Times New Roman"/>
              </a:defRPr>
            </a:pPr>
            <a:r>
              <a:t>1996</a:t>
            </a:r>
            <a:r>
              <a:rPr>
                <a:latin typeface="SimSun"/>
                <a:ea typeface="SimSun"/>
                <a:cs typeface="SimSun"/>
                <a:sym typeface="SimSun"/>
              </a:rPr>
              <a:t>年， 裕华登陆新加坡的牛车水。裕华国货的前身为南天酒楼，据说是新加坡第一家装置电梯的酒店，目前已列为国家保留建筑物。</a:t>
            </a:r>
          </a:p>
          <a:p>
            <a:pPr algn="just">
              <a:defRPr sz="1200">
                <a:latin typeface="Times New Roman"/>
                <a:ea typeface="Times New Roman"/>
                <a:cs typeface="Times New Roman"/>
                <a:sym typeface="Times New Roman"/>
              </a:defRPr>
            </a:pPr>
            <a:r>
              <a:t> </a:t>
            </a:r>
          </a:p>
          <a:p>
            <a:pPr algn="just">
              <a:defRPr sz="1200">
                <a:latin typeface="Times New Roman"/>
                <a:ea typeface="Times New Roman"/>
                <a:cs typeface="Times New Roman"/>
                <a:sym typeface="Times New Roman"/>
              </a:defRPr>
            </a:pPr>
            <a:r>
              <a:rPr>
                <a:latin typeface="SimSun"/>
                <a:ea typeface="SimSun"/>
                <a:cs typeface="SimSun"/>
                <a:sym typeface="SimSun"/>
              </a:rPr>
              <a:t>裕华国货在新加坡增设了</a:t>
            </a:r>
            <a:r>
              <a:t>4</a:t>
            </a:r>
            <a:r>
              <a:rPr>
                <a:latin typeface="SimSun"/>
                <a:ea typeface="SimSun"/>
                <a:cs typeface="SimSun"/>
                <a:sym typeface="SimSun"/>
              </a:rPr>
              <a:t>间分行，位于裕廊坊、高文心邻坊、义顺</a:t>
            </a:r>
            <a:r>
              <a:rPr>
                <a:latin typeface="+mj-lt"/>
                <a:ea typeface="+mj-ea"/>
                <a:cs typeface="+mj-cs"/>
                <a:sym typeface="Helvetica"/>
              </a:rPr>
              <a:t>纳福城</a:t>
            </a:r>
            <a:r>
              <a:rPr>
                <a:latin typeface="SimSun"/>
                <a:ea typeface="SimSun"/>
                <a:cs typeface="SimSun"/>
                <a:sym typeface="SimSun"/>
              </a:rPr>
              <a:t>，四美东福坊。它们都坐落在方便的地铁站附近。同样的药材、食品、茶叶和名酒也可在牛车水总店购买。</a:t>
            </a:r>
          </a:p>
          <a:p>
            <a:pPr algn="just">
              <a:defRPr sz="1200">
                <a:latin typeface="Times New Roman"/>
                <a:ea typeface="Times New Roman"/>
                <a:cs typeface="Times New Roman"/>
                <a:sym typeface="Times New Roman"/>
              </a:defRPr>
            </a:pPr>
            <a:r>
              <a:t> </a:t>
            </a:r>
          </a:p>
        </p:txBody>
      </p:sp>
      <p:pic>
        <p:nvPicPr>
          <p:cNvPr id="122" name="Picture 5" descr="Picture 5"/>
          <p:cNvPicPr>
            <a:picLocks noChangeAspect="1"/>
          </p:cNvPicPr>
          <p:nvPr/>
        </p:nvPicPr>
        <p:blipFill>
          <a:blip r:embed="rId2">
            <a:extLst/>
          </a:blip>
          <a:stretch>
            <a:fillRect/>
          </a:stretch>
        </p:blipFill>
        <p:spPr>
          <a:xfrm>
            <a:off x="420913" y="2260069"/>
            <a:ext cx="3611971" cy="2853719"/>
          </a:xfrm>
          <a:prstGeom prst="rect">
            <a:avLst/>
          </a:prstGeom>
          <a:ln w="12700">
            <a:miter lim="400000"/>
          </a:ln>
        </p:spPr>
      </p:pic>
      <p:sp>
        <p:nvSpPr>
          <p:cNvPr id="123" name="TextBox 6"/>
          <p:cNvSpPr txBox="1"/>
          <p:nvPr/>
        </p:nvSpPr>
        <p:spPr>
          <a:xfrm>
            <a:off x="420913" y="1682312"/>
            <a:ext cx="3824516" cy="465967"/>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1200" u="sng">
                <a:latin typeface="Times New Roman"/>
                <a:ea typeface="Times New Roman"/>
                <a:cs typeface="Times New Roman"/>
                <a:sym typeface="Times New Roman"/>
              </a:defRPr>
            </a:lvl1pPr>
          </a:lstStyle>
          <a:p>
            <a:pPr/>
            <a:r>
              <a:t>Yue Hwa Chinese Products in Singapore</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5" name="Rectangle 5"/>
          <p:cNvSpPr/>
          <p:nvPr/>
        </p:nvSpPr>
        <p:spPr>
          <a:xfrm>
            <a:off x="0" y="199992"/>
            <a:ext cx="9144000" cy="435588"/>
          </a:xfrm>
          <a:prstGeom prst="rect">
            <a:avLst/>
          </a:prstGeom>
          <a:solidFill>
            <a:srgbClr val="FF8989"/>
          </a:solidFill>
          <a:ln w="12700">
            <a:miter lim="400000"/>
          </a:ln>
          <a:extLst>
            <a:ext uri="{C572A759-6A51-4108-AA02-DFA0A04FC94B}">
              <ma14:wrappingTextBoxFlag xmlns:ma14="http://schemas.microsoft.com/office/mac/drawingml/2011/main" val="1"/>
            </a:ext>
          </a:extLst>
        </p:spPr>
        <p:txBody>
          <a:bodyPr lIns="45719" rIns="45719" anchor="ctr">
            <a:spAutoFit/>
          </a:bodyPr>
          <a:lstStyle/>
          <a:p>
            <a:pPr>
              <a:defRPr b="1" sz="1200" u="sng">
                <a:latin typeface="Arial"/>
                <a:ea typeface="Arial"/>
                <a:cs typeface="Arial"/>
                <a:sym typeface="Arial"/>
              </a:defRPr>
            </a:pPr>
            <a:r>
              <a:t>Key Milestones @ Yue Hwa Chinese Products </a:t>
            </a:r>
            <a:r>
              <a:rPr b="0">
                <a:latin typeface="SimSun"/>
                <a:ea typeface="SimSun"/>
                <a:cs typeface="SimSun"/>
                <a:sym typeface="SimSun"/>
              </a:rPr>
              <a:t>裕华国货主要里程碑</a:t>
            </a:r>
            <a:endParaRPr sz="900"/>
          </a:p>
        </p:txBody>
      </p:sp>
      <p:graphicFrame>
        <p:nvGraphicFramePr>
          <p:cNvPr id="126" name="Table 4"/>
          <p:cNvGraphicFramePr/>
          <p:nvPr/>
        </p:nvGraphicFramePr>
        <p:xfrm>
          <a:off x="456721" y="788176"/>
          <a:ext cx="7957096" cy="3635568"/>
        </p:xfrm>
        <a:graphic xmlns:a="http://schemas.openxmlformats.org/drawingml/2006/main">
          <a:graphicData uri="http://schemas.openxmlformats.org/drawingml/2006/table">
            <a:tbl>
              <a:tblPr firstCol="1" firstRow="1" lastCol="0" lastRow="0" bandCol="0" bandRow="0" rtl="0">
                <a:tableStyleId>{4C3C2611-4C71-4FC5-86AE-919BDF0F9419}</a:tableStyleId>
              </a:tblPr>
              <a:tblGrid>
                <a:gridCol w="957861"/>
                <a:gridCol w="6999234"/>
              </a:tblGrid>
              <a:tr h="286782">
                <a:tc>
                  <a:txBody>
                    <a:bodyPr/>
                    <a:lstStyle/>
                    <a:p>
                      <a:pPr algn="just">
                        <a:defRPr b="0" sz="1800">
                          <a:solidFill>
                            <a:srgbClr val="000000"/>
                          </a:solidFill>
                        </a:defRPr>
                      </a:pPr>
                      <a:r>
                        <a:rPr b="1" sz="1200">
                          <a:solidFill>
                            <a:srgbClr val="FFFFFF"/>
                          </a:solidFill>
                        </a:rPr>
                        <a:t>Year</a:t>
                      </a:r>
                    </a:p>
                  </a:txBody>
                  <a:tcPr marL="0" marR="0" marT="0" marB="0" anchor="t" anchorCtr="0" horzOverflow="overflow">
                    <a:lnL w="6350">
                      <a:solidFill>
                        <a:schemeClr val="accent2"/>
                      </a:solidFill>
                      <a:miter/>
                    </a:lnL>
                  </a:tcPr>
                </a:tc>
                <a:tc>
                  <a:txBody>
                    <a:bodyPr/>
                    <a:lstStyle/>
                    <a:p>
                      <a:pPr algn="just">
                        <a:defRPr b="0" sz="1800">
                          <a:solidFill>
                            <a:srgbClr val="000000"/>
                          </a:solidFill>
                        </a:defRPr>
                      </a:pPr>
                      <a:r>
                        <a:rPr b="1" sz="1200">
                          <a:solidFill>
                            <a:srgbClr val="FFFFFF"/>
                          </a:solidFill>
                        </a:rPr>
                        <a:t>Key Achievement</a:t>
                      </a:r>
                    </a:p>
                  </a:txBody>
                  <a:tcPr marL="0" marR="0" marT="0" marB="0" anchor="t" anchorCtr="0" horzOverflow="overflow">
                    <a:lnR w="6350">
                      <a:solidFill>
                        <a:schemeClr val="accent2"/>
                      </a:solidFill>
                      <a:miter/>
                    </a:lnR>
                  </a:tcPr>
                </a:tc>
              </a:tr>
              <a:tr h="286782">
                <a:tc>
                  <a:txBody>
                    <a:bodyPr/>
                    <a:lstStyle/>
                    <a:p>
                      <a:pPr algn="just">
                        <a:defRPr b="0" sz="1800"/>
                      </a:pPr>
                      <a:r>
                        <a:rPr b="1" sz="1200"/>
                        <a:t>1993</a:t>
                      </a:r>
                    </a:p>
                  </a:txBody>
                  <a:tcPr marL="0" marR="0" marT="0" marB="0" anchor="t" anchorCtr="0" horzOverflow="overflow">
                    <a:lnR w="12700">
                      <a:miter lim="400000"/>
                    </a:lnR>
                    <a:lnB w="6350">
                      <a:solidFill>
                        <a:schemeClr val="accent2"/>
                      </a:solidFill>
                      <a:miter/>
                    </a:lnB>
                  </a:tcPr>
                </a:tc>
                <a:tc>
                  <a:txBody>
                    <a:bodyPr/>
                    <a:lstStyle/>
                    <a:p>
                      <a:pPr algn="just"/>
                    </a:p>
                    <a:p>
                      <a:pPr algn="just"/>
                      <a:r>
                        <a:t>Purchased Great Southern Hotel </a:t>
                      </a:r>
                      <a:r>
                        <a:t>购获南天酒楼</a:t>
                      </a:r>
                    </a:p>
                  </a:txBody>
                  <a:tcPr marL="0" marR="0" marT="0" marB="0" anchor="t" anchorCtr="0" horzOverflow="overflow">
                    <a:lnL w="12700">
                      <a:miter lim="400000"/>
                    </a:lnL>
                    <a:lnR w="6350">
                      <a:solidFill>
                        <a:schemeClr val="accent2"/>
                      </a:solidFill>
                      <a:miter/>
                    </a:lnR>
                    <a:lnB w="6350">
                      <a:solidFill>
                        <a:schemeClr val="accent2"/>
                      </a:solidFill>
                      <a:miter/>
                    </a:lnB>
                  </a:tcPr>
                </a:tc>
              </a:tr>
              <a:tr h="306296">
                <a:tc>
                  <a:txBody>
                    <a:bodyPr/>
                    <a:lstStyle/>
                    <a:p>
                      <a:pPr algn="just">
                        <a:defRPr b="0" sz="1800"/>
                      </a:pPr>
                      <a:r>
                        <a:rPr b="1" sz="1200"/>
                        <a:t>1996</a:t>
                      </a:r>
                    </a:p>
                  </a:txBody>
                  <a:tcPr marL="0" marR="0" marT="0" marB="0" anchor="t" anchorCtr="0" horzOverflow="overflow">
                    <a:lnR w="12700">
                      <a:miter lim="400000"/>
                    </a:lnR>
                    <a:lnT w="6350">
                      <a:solidFill>
                        <a:schemeClr val="accent2"/>
                      </a:solidFill>
                      <a:miter/>
                    </a:lnT>
                    <a:lnB w="6350">
                      <a:solidFill>
                        <a:schemeClr val="accent2"/>
                      </a:solidFill>
                      <a:miter/>
                    </a:lnB>
                  </a:tcPr>
                </a:tc>
                <a:tc>
                  <a:txBody>
                    <a:bodyPr/>
                    <a:lstStyle/>
                    <a:p>
                      <a:pPr algn="just"/>
                    </a:p>
                    <a:p>
                      <a:pPr algn="just"/>
                      <a:r>
                        <a:t>9</a:t>
                      </a:r>
                      <a:r>
                        <a:rPr baseline="30000"/>
                        <a:t>th</a:t>
                      </a:r>
                      <a:r>
                        <a:t> October Yue Hwa Singapore commenced operations </a:t>
                      </a:r>
                      <a:r>
                        <a:t>裕华国货新加坡首间店开幕</a:t>
                      </a:r>
                    </a:p>
                  </a:txBody>
                  <a:tcPr marL="0" marR="0" marT="0" marB="0" anchor="t" anchorCtr="0" horzOverflow="overflow">
                    <a:lnL w="12700">
                      <a:miter lim="400000"/>
                    </a:lnL>
                    <a:lnR w="6350">
                      <a:solidFill>
                        <a:schemeClr val="accent2"/>
                      </a:solidFill>
                      <a:miter/>
                    </a:lnR>
                    <a:lnT w="6350">
                      <a:solidFill>
                        <a:schemeClr val="accent2"/>
                      </a:solidFill>
                      <a:miter/>
                    </a:lnT>
                    <a:lnB w="6350">
                      <a:solidFill>
                        <a:schemeClr val="accent2"/>
                      </a:solidFill>
                      <a:miter/>
                    </a:lnB>
                  </a:tcPr>
                </a:tc>
              </a:tr>
              <a:tr h="286782">
                <a:tc>
                  <a:txBody>
                    <a:bodyPr/>
                    <a:lstStyle/>
                    <a:p>
                      <a:pPr algn="just">
                        <a:defRPr b="0" sz="1800"/>
                      </a:pPr>
                      <a:r>
                        <a:rPr b="1" sz="1200"/>
                        <a:t>1997</a:t>
                      </a:r>
                    </a:p>
                  </a:txBody>
                  <a:tcPr marL="0" marR="0" marT="0" marB="0" anchor="t" anchorCtr="0" horzOverflow="overflow">
                    <a:lnR w="12700">
                      <a:miter lim="400000"/>
                    </a:lnR>
                    <a:lnT w="6350">
                      <a:solidFill>
                        <a:schemeClr val="accent2"/>
                      </a:solidFill>
                      <a:miter/>
                    </a:lnT>
                    <a:lnB w="6350">
                      <a:solidFill>
                        <a:schemeClr val="accent2"/>
                      </a:solidFill>
                      <a:miter/>
                    </a:lnB>
                  </a:tcPr>
                </a:tc>
                <a:tc>
                  <a:txBody>
                    <a:bodyPr/>
                    <a:lstStyle/>
                    <a:p>
                      <a:pPr algn="just">
                        <a:defRPr u="sng"/>
                      </a:pPr>
                    </a:p>
                    <a:p>
                      <a:pPr algn="just"/>
                      <a:r>
                        <a:rPr u="sng">
                          <a:solidFill>
                            <a:srgbClr val="0563C1"/>
                          </a:solidFill>
                          <a:uFill>
                            <a:solidFill>
                              <a:srgbClr val="0563C1"/>
                            </a:solidFill>
                          </a:uFill>
                          <a:hlinkClick r:id="rId2" invalidUrl="" action="" tgtFrame="" tooltip="" history="1" highlightClick="0" endSnd="0"/>
                        </a:rPr>
                        <a:t>Architectural awards</a:t>
                      </a:r>
                      <a:r>
                        <a:t> </a:t>
                      </a:r>
                      <a:r>
                        <a:t>获得国家保留建筑物奖</a:t>
                      </a:r>
                    </a:p>
                  </a:txBody>
                  <a:tcPr marL="0" marR="0" marT="0" marB="0" anchor="t" anchorCtr="0" horzOverflow="overflow">
                    <a:lnL w="12700">
                      <a:miter lim="400000"/>
                    </a:lnL>
                    <a:lnR w="6350">
                      <a:solidFill>
                        <a:schemeClr val="accent2"/>
                      </a:solidFill>
                      <a:miter/>
                    </a:lnR>
                    <a:lnT w="6350">
                      <a:solidFill>
                        <a:schemeClr val="accent2"/>
                      </a:solidFill>
                      <a:miter/>
                    </a:lnT>
                    <a:lnB w="6350">
                      <a:solidFill>
                        <a:schemeClr val="accent2"/>
                      </a:solidFill>
                      <a:miter/>
                    </a:lnB>
                  </a:tcPr>
                </a:tc>
              </a:tr>
              <a:tr h="286782">
                <a:tc>
                  <a:txBody>
                    <a:bodyPr/>
                    <a:lstStyle/>
                    <a:p>
                      <a:pPr algn="just">
                        <a:defRPr b="0" sz="1800"/>
                      </a:pPr>
                      <a:r>
                        <a:rPr b="1" sz="1200"/>
                        <a:t>2008</a:t>
                      </a:r>
                    </a:p>
                  </a:txBody>
                  <a:tcPr marL="0" marR="0" marT="0" marB="0" anchor="t" anchorCtr="0" horzOverflow="overflow">
                    <a:lnR w="12700">
                      <a:miter lim="400000"/>
                    </a:lnR>
                    <a:lnT w="6350">
                      <a:solidFill>
                        <a:schemeClr val="accent2"/>
                      </a:solidFill>
                      <a:miter/>
                    </a:lnT>
                    <a:lnB w="6350">
                      <a:solidFill>
                        <a:schemeClr val="accent2"/>
                      </a:solidFill>
                      <a:miter/>
                    </a:lnB>
                  </a:tcPr>
                </a:tc>
                <a:tc>
                  <a:txBody>
                    <a:bodyPr/>
                    <a:lstStyle/>
                    <a:p>
                      <a:pPr algn="just"/>
                    </a:p>
                    <a:p>
                      <a:pPr algn="just"/>
                      <a:r>
                        <a:t>Dec 15, Jurong Point store opened </a:t>
                      </a:r>
                      <a:r>
                        <a:t>裕廊坊店开幕</a:t>
                      </a:r>
                    </a:p>
                  </a:txBody>
                  <a:tcPr marL="0" marR="0" marT="0" marB="0" anchor="t" anchorCtr="0" horzOverflow="overflow">
                    <a:lnL w="12700">
                      <a:miter lim="400000"/>
                    </a:lnL>
                    <a:lnR w="6350">
                      <a:solidFill>
                        <a:schemeClr val="accent2"/>
                      </a:solidFill>
                      <a:miter/>
                    </a:lnR>
                    <a:lnT w="6350">
                      <a:solidFill>
                        <a:schemeClr val="accent2"/>
                      </a:solidFill>
                      <a:miter/>
                    </a:lnT>
                    <a:lnB w="6350">
                      <a:solidFill>
                        <a:schemeClr val="accent2"/>
                      </a:solidFill>
                      <a:miter/>
                    </a:lnB>
                  </a:tcPr>
                </a:tc>
              </a:tr>
              <a:tr h="286782">
                <a:tc>
                  <a:txBody>
                    <a:bodyPr/>
                    <a:lstStyle/>
                    <a:p>
                      <a:pPr algn="just">
                        <a:defRPr b="0" sz="1800"/>
                      </a:pPr>
                      <a:r>
                        <a:rPr b="1" sz="1200"/>
                        <a:t>2012</a:t>
                      </a:r>
                    </a:p>
                  </a:txBody>
                  <a:tcPr marL="0" marR="0" marT="0" marB="0" anchor="t" anchorCtr="0" horzOverflow="overflow">
                    <a:lnR w="12700">
                      <a:miter lim="400000"/>
                    </a:lnR>
                    <a:lnT w="6350">
                      <a:solidFill>
                        <a:schemeClr val="accent2"/>
                      </a:solidFill>
                      <a:miter/>
                    </a:lnT>
                    <a:lnB w="6350">
                      <a:solidFill>
                        <a:schemeClr val="accent2"/>
                      </a:solidFill>
                      <a:miter/>
                    </a:lnB>
                  </a:tcPr>
                </a:tc>
                <a:tc>
                  <a:txBody>
                    <a:bodyPr/>
                    <a:lstStyle/>
                    <a:p>
                      <a:pPr algn="l"/>
                    </a:p>
                    <a:p>
                      <a:pPr algn="l"/>
                      <a:r>
                        <a:t>Jan 7, Junction 10 store opened </a:t>
                      </a:r>
                      <a:r>
                        <a:t>十里广场开幕</a:t>
                      </a:r>
                    </a:p>
                  </a:txBody>
                  <a:tcPr marL="0" marR="0" marT="0" marB="0" anchor="t" anchorCtr="0" horzOverflow="overflow">
                    <a:lnL w="12700">
                      <a:miter lim="400000"/>
                    </a:lnL>
                    <a:lnR w="6350">
                      <a:solidFill>
                        <a:schemeClr val="accent2"/>
                      </a:solidFill>
                      <a:miter/>
                    </a:lnR>
                    <a:lnT w="6350">
                      <a:solidFill>
                        <a:schemeClr val="accent2"/>
                      </a:solidFill>
                      <a:miter/>
                    </a:lnT>
                    <a:lnB w="6350">
                      <a:solidFill>
                        <a:schemeClr val="accent2"/>
                      </a:solidFill>
                      <a:miter/>
                    </a:lnB>
                  </a:tcPr>
                </a:tc>
              </a:tr>
              <a:tr h="286782">
                <a:tc>
                  <a:txBody>
                    <a:bodyPr/>
                    <a:lstStyle/>
                    <a:p>
                      <a:pPr algn="just">
                        <a:defRPr b="0" sz="1800"/>
                      </a:pPr>
                      <a:r>
                        <a:rPr b="1" sz="1200"/>
                        <a:t>2014</a:t>
                      </a:r>
                    </a:p>
                  </a:txBody>
                  <a:tcPr marL="0" marR="0" marT="0" marB="0" anchor="t" anchorCtr="0" horzOverflow="overflow">
                    <a:lnR w="12700">
                      <a:miter lim="400000"/>
                    </a:lnR>
                    <a:lnT w="6350">
                      <a:solidFill>
                        <a:schemeClr val="accent2"/>
                      </a:solidFill>
                      <a:miter/>
                    </a:lnT>
                    <a:lnB w="6350">
                      <a:solidFill>
                        <a:schemeClr val="accent2"/>
                      </a:solidFill>
                      <a:miter/>
                    </a:lnB>
                  </a:tcPr>
                </a:tc>
                <a:tc>
                  <a:txBody>
                    <a:bodyPr/>
                    <a:lstStyle/>
                    <a:p>
                      <a:pPr algn="just"/>
                    </a:p>
                    <a:p>
                      <a:pPr algn="just"/>
                      <a:r>
                        <a:t>Nov 11, Centrepoint store opened </a:t>
                      </a:r>
                      <a:r>
                        <a:t>先得坊开幕</a:t>
                      </a:r>
                    </a:p>
                  </a:txBody>
                  <a:tcPr marL="0" marR="0" marT="0" marB="0" anchor="t" anchorCtr="0" horzOverflow="overflow">
                    <a:lnL w="12700">
                      <a:miter lim="400000"/>
                    </a:lnL>
                    <a:lnR w="6350">
                      <a:solidFill>
                        <a:schemeClr val="accent2"/>
                      </a:solidFill>
                      <a:miter/>
                    </a:lnR>
                    <a:lnT w="6350">
                      <a:solidFill>
                        <a:schemeClr val="accent2"/>
                      </a:solidFill>
                      <a:miter/>
                    </a:lnT>
                    <a:lnB w="6350">
                      <a:solidFill>
                        <a:schemeClr val="accent2"/>
                      </a:solidFill>
                      <a:miter/>
                    </a:lnB>
                  </a:tcPr>
                </a:tc>
              </a:tr>
              <a:tr h="748233">
                <a:tc>
                  <a:txBody>
                    <a:bodyPr/>
                    <a:lstStyle/>
                    <a:p>
                      <a:pPr algn="just">
                        <a:defRPr b="0" sz="1800"/>
                      </a:pPr>
                      <a:r>
                        <a:rPr b="1" sz="1200"/>
                        <a:t>2015</a:t>
                      </a:r>
                    </a:p>
                  </a:txBody>
                  <a:tcPr marL="0" marR="0" marT="0" marB="0" anchor="t" anchorCtr="0" horzOverflow="overflow">
                    <a:lnR w="12700">
                      <a:miter lim="400000"/>
                    </a:lnR>
                    <a:lnT w="6350">
                      <a:solidFill>
                        <a:schemeClr val="accent2"/>
                      </a:solidFill>
                      <a:miter/>
                    </a:lnT>
                    <a:lnB w="6350">
                      <a:solidFill>
                        <a:schemeClr val="accent2"/>
                      </a:solidFill>
                      <a:miter/>
                    </a:lnB>
                  </a:tcPr>
                </a:tc>
                <a:tc>
                  <a:txBody>
                    <a:bodyPr/>
                    <a:lstStyle/>
                    <a:p>
                      <a:pPr algn="just"/>
                    </a:p>
                    <a:p>
                      <a:pPr algn="just"/>
                      <a:r>
                        <a:t>Received Singapore Quality Class award. The Singapore Quality Class is a government recognized certification issued by SPRING Singapore. It recognizes organisations for business practices that meet good performance. </a:t>
                      </a:r>
                      <a:r>
                        <a:t>获得新加坡素质等级认证</a:t>
                      </a:r>
                    </a:p>
                  </a:txBody>
                  <a:tcPr marL="0" marR="0" marT="0" marB="0" anchor="t" anchorCtr="0" horzOverflow="overflow">
                    <a:lnL w="12700">
                      <a:miter lim="400000"/>
                    </a:lnL>
                    <a:lnR w="6350">
                      <a:solidFill>
                        <a:schemeClr val="accent2"/>
                      </a:solidFill>
                      <a:miter/>
                    </a:lnR>
                    <a:lnT w="6350">
                      <a:solidFill>
                        <a:schemeClr val="accent2"/>
                      </a:solidFill>
                      <a:miter/>
                    </a:lnT>
                    <a:lnB w="6350">
                      <a:solidFill>
                        <a:schemeClr val="accent2"/>
                      </a:solidFill>
                      <a:miter/>
                    </a:lnB>
                  </a:tcPr>
                </a:tc>
              </a:tr>
              <a:tr h="286782">
                <a:tc>
                  <a:txBody>
                    <a:bodyPr/>
                    <a:lstStyle/>
                    <a:p>
                      <a:pPr algn="just">
                        <a:defRPr b="0" sz="1800"/>
                      </a:pPr>
                      <a:r>
                        <a:rPr b="1" sz="1200"/>
                        <a:t>2016</a:t>
                      </a:r>
                    </a:p>
                  </a:txBody>
                  <a:tcPr marL="0" marR="0" marT="0" marB="0" anchor="t" anchorCtr="0" horzOverflow="overflow">
                    <a:lnR w="12700">
                      <a:miter lim="400000"/>
                    </a:lnR>
                    <a:lnT w="6350">
                      <a:solidFill>
                        <a:schemeClr val="accent2"/>
                      </a:solidFill>
                      <a:miter/>
                    </a:lnT>
                    <a:lnB w="6350">
                      <a:solidFill>
                        <a:schemeClr val="accent2"/>
                      </a:solidFill>
                      <a:miter/>
                    </a:lnB>
                  </a:tcPr>
                </a:tc>
                <a:tc>
                  <a:txBody>
                    <a:bodyPr/>
                    <a:lstStyle/>
                    <a:p>
                      <a:pPr algn="just"/>
                    </a:p>
                    <a:p>
                      <a:pPr algn="just"/>
                      <a:r>
                        <a:t>March 18, Kovan Store opened</a:t>
                      </a:r>
                      <a:r>
                        <a:t>高文心邻坊开幕</a:t>
                      </a:r>
                    </a:p>
                  </a:txBody>
                  <a:tcPr marL="0" marR="0" marT="0" marB="0" anchor="t" anchorCtr="0" horzOverflow="overflow">
                    <a:lnL w="12700">
                      <a:miter lim="400000"/>
                    </a:lnL>
                    <a:lnR w="6350">
                      <a:solidFill>
                        <a:schemeClr val="accent2"/>
                      </a:solidFill>
                      <a:miter/>
                    </a:lnR>
                    <a:lnT w="6350">
                      <a:solidFill>
                        <a:schemeClr val="accent2"/>
                      </a:solidFill>
                      <a:miter/>
                    </a:lnT>
                    <a:lnB w="6350">
                      <a:solidFill>
                        <a:schemeClr val="accent2"/>
                      </a:solidFill>
                      <a:miter/>
                    </a:lnB>
                  </a:tcPr>
                </a:tc>
              </a:tr>
              <a:tr h="286782">
                <a:tc>
                  <a:txBody>
                    <a:bodyPr/>
                    <a:lstStyle/>
                    <a:p>
                      <a:pPr algn="just">
                        <a:defRPr b="0" sz="1800"/>
                      </a:pPr>
                      <a:r>
                        <a:rPr b="1" sz="1200"/>
                        <a:t>2016</a:t>
                      </a:r>
                    </a:p>
                  </a:txBody>
                  <a:tcPr marL="0" marR="0" marT="0" marB="0" anchor="t" anchorCtr="0" horzOverflow="overflow">
                    <a:lnR w="12700">
                      <a:miter lim="400000"/>
                    </a:lnR>
                    <a:lnT w="6350">
                      <a:solidFill>
                        <a:schemeClr val="accent2"/>
                      </a:solidFill>
                      <a:miter/>
                    </a:lnT>
                    <a:lnB w="6350">
                      <a:solidFill>
                        <a:schemeClr val="accent2"/>
                      </a:solidFill>
                      <a:miter/>
                    </a:lnB>
                  </a:tcPr>
                </a:tc>
                <a:tc>
                  <a:txBody>
                    <a:bodyPr/>
                    <a:lstStyle/>
                    <a:p>
                      <a:pPr algn="just"/>
                    </a:p>
                    <a:p>
                      <a:pPr algn="just"/>
                      <a:r>
                        <a:t>June 28, Simei Store opened</a:t>
                      </a:r>
                      <a:r>
                        <a:t>四美东福坊开幕</a:t>
                      </a:r>
                    </a:p>
                  </a:txBody>
                  <a:tcPr marL="0" marR="0" marT="0" marB="0" anchor="t" anchorCtr="0" horzOverflow="overflow">
                    <a:lnL w="12700">
                      <a:miter lim="400000"/>
                    </a:lnL>
                    <a:lnR w="6350">
                      <a:solidFill>
                        <a:schemeClr val="accent2"/>
                      </a:solidFill>
                      <a:miter/>
                    </a:lnR>
                    <a:lnT w="6350">
                      <a:solidFill>
                        <a:schemeClr val="accent2"/>
                      </a:solidFill>
                      <a:miter/>
                    </a:lnT>
                    <a:lnB w="6350">
                      <a:solidFill>
                        <a:schemeClr val="accent2"/>
                      </a:solidFill>
                      <a:miter/>
                    </a:lnB>
                  </a:tcPr>
                </a:tc>
              </a:tr>
              <a:tr h="286782">
                <a:tc>
                  <a:txBody>
                    <a:bodyPr/>
                    <a:lstStyle/>
                    <a:p>
                      <a:pPr algn="just">
                        <a:defRPr b="0" sz="1800"/>
                      </a:pPr>
                      <a:r>
                        <a:rPr b="1" sz="1200">
                          <a:latin typeface="Times New Roman"/>
                          <a:ea typeface="Times New Roman"/>
                          <a:cs typeface="Times New Roman"/>
                          <a:sym typeface="Times New Roman"/>
                        </a:rPr>
                        <a:t>2017               </a:t>
                      </a:r>
                    </a:p>
                  </a:txBody>
                  <a:tcPr marL="0" marR="0" marT="0" marB="0" anchor="t" anchorCtr="0" horzOverflow="overflow">
                    <a:lnR w="12700">
                      <a:miter lim="400000"/>
                    </a:lnR>
                    <a:lnT w="6350">
                      <a:solidFill>
                        <a:schemeClr val="accent2"/>
                      </a:solidFill>
                      <a:miter/>
                    </a:lnT>
                    <a:lnB w="6350">
                      <a:solidFill>
                        <a:schemeClr val="accent2"/>
                      </a:solidFill>
                      <a:miter/>
                    </a:lnB>
                  </a:tcPr>
                </a:tc>
                <a:tc>
                  <a:txBody>
                    <a:bodyPr/>
                    <a:lstStyle/>
                    <a:p>
                      <a:pPr algn="just"/>
                    </a:p>
                    <a:p>
                      <a:pPr algn="just"/>
                      <a:r>
                        <a:t>Dec 18, Yishun Store opened </a:t>
                      </a:r>
                      <a:r>
                        <a:t>义顺纳福城开幕</a:t>
                      </a:r>
                    </a:p>
                  </a:txBody>
                  <a:tcPr marL="0" marR="0" marT="0" marB="0" anchor="t" anchorCtr="0" horzOverflow="overflow">
                    <a:lnL w="12700">
                      <a:miter lim="400000"/>
                    </a:lnL>
                    <a:lnR w="6350">
                      <a:solidFill>
                        <a:schemeClr val="accent2"/>
                      </a:solidFill>
                      <a:miter/>
                    </a:lnR>
                    <a:lnT w="6350">
                      <a:solidFill>
                        <a:schemeClr val="accent2"/>
                      </a:solidFill>
                      <a:miter/>
                    </a:lnT>
                    <a:lnB w="6350">
                      <a:solidFill>
                        <a:schemeClr val="accent2"/>
                      </a:solidFill>
                      <a:miter/>
                    </a:lnB>
                  </a:tcPr>
                </a:tc>
              </a:tr>
            </a:tbl>
          </a:graphicData>
        </a:graphic>
      </p:graphicFrame>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8" name="Rectangle 5"/>
          <p:cNvSpPr/>
          <p:nvPr/>
        </p:nvSpPr>
        <p:spPr>
          <a:xfrm>
            <a:off x="0" y="199992"/>
            <a:ext cx="9144000" cy="435588"/>
          </a:xfrm>
          <a:prstGeom prst="rect">
            <a:avLst/>
          </a:prstGeom>
          <a:solidFill>
            <a:srgbClr val="FF8989"/>
          </a:solidFill>
          <a:ln w="12700">
            <a:miter lim="400000"/>
          </a:ln>
          <a:extLst>
            <a:ext uri="{C572A759-6A51-4108-AA02-DFA0A04FC94B}">
              <ma14:wrappingTextBoxFlag xmlns:ma14="http://schemas.microsoft.com/office/mac/drawingml/2011/main" val="1"/>
            </a:ext>
          </a:extLst>
        </p:spPr>
        <p:txBody>
          <a:bodyPr lIns="45719" rIns="45719" anchor="ctr">
            <a:spAutoFit/>
          </a:bodyPr>
          <a:lstStyle/>
          <a:p>
            <a:pPr>
              <a:defRPr b="1" sz="1200" u="sng">
                <a:latin typeface="Arial"/>
                <a:ea typeface="Arial"/>
                <a:cs typeface="Arial"/>
                <a:sym typeface="Arial"/>
              </a:defRPr>
            </a:pPr>
            <a:r>
              <a:t>Key Milestones @ Yue Hwa Chinese Products Singapore </a:t>
            </a:r>
            <a:r>
              <a:rPr b="0">
                <a:latin typeface="SimSun"/>
                <a:ea typeface="SimSun"/>
                <a:cs typeface="SimSun"/>
                <a:sym typeface="SimSun"/>
              </a:rPr>
              <a:t>裕华国货新加坡主要里程碑</a:t>
            </a:r>
            <a:endParaRPr sz="900"/>
          </a:p>
        </p:txBody>
      </p:sp>
      <p:pic>
        <p:nvPicPr>
          <p:cNvPr id="129" name="Picture 4" descr="Picture 4"/>
          <p:cNvPicPr>
            <a:picLocks noChangeAspect="1"/>
          </p:cNvPicPr>
          <p:nvPr/>
        </p:nvPicPr>
        <p:blipFill>
          <a:blip r:embed="rId2">
            <a:extLst/>
          </a:blip>
          <a:stretch>
            <a:fillRect/>
          </a:stretch>
        </p:blipFill>
        <p:spPr>
          <a:xfrm>
            <a:off x="1469453" y="4011505"/>
            <a:ext cx="2160100" cy="2104535"/>
          </a:xfrm>
          <a:prstGeom prst="rect">
            <a:avLst/>
          </a:prstGeom>
          <a:ln w="12700">
            <a:miter lim="400000"/>
          </a:ln>
        </p:spPr>
      </p:pic>
      <p:sp>
        <p:nvSpPr>
          <p:cNvPr id="130" name="Rectangle 6"/>
          <p:cNvSpPr txBox="1"/>
          <p:nvPr/>
        </p:nvSpPr>
        <p:spPr>
          <a:xfrm>
            <a:off x="239329" y="3307938"/>
            <a:ext cx="3367495" cy="3073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sz="1200">
                <a:latin typeface="Times New Roman"/>
                <a:ea typeface="Times New Roman"/>
                <a:cs typeface="Times New Roman"/>
                <a:sym typeface="Times New Roman"/>
              </a:defRPr>
            </a:pPr>
            <a:r>
              <a:t>1993 Purchased Great Southern Hotel </a:t>
            </a:r>
            <a:r>
              <a:rPr>
                <a:latin typeface="SimSun"/>
                <a:ea typeface="SimSun"/>
                <a:cs typeface="SimSun"/>
                <a:sym typeface="SimSun"/>
              </a:rPr>
              <a:t>购获南天酒楼</a:t>
            </a:r>
          </a:p>
        </p:txBody>
      </p:sp>
      <p:sp>
        <p:nvSpPr>
          <p:cNvPr id="131" name="Rectangle 7"/>
          <p:cNvSpPr txBox="1"/>
          <p:nvPr/>
        </p:nvSpPr>
        <p:spPr>
          <a:xfrm>
            <a:off x="239329" y="6141415"/>
            <a:ext cx="3274328" cy="3073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sz="1200" u="sng">
                <a:solidFill>
                  <a:srgbClr val="0563C1"/>
                </a:solidFill>
                <a:latin typeface="Times New Roman"/>
                <a:ea typeface="Times New Roman"/>
                <a:cs typeface="Times New Roman"/>
                <a:sym typeface="Times New Roman"/>
              </a:defRPr>
            </a:pPr>
            <a:r>
              <a:rPr>
                <a:uFill>
                  <a:solidFill>
                    <a:srgbClr val="0563C1"/>
                  </a:solidFill>
                </a:uFill>
                <a:hlinkClick r:id="rId3" invalidUrl="" action="" tgtFrame="" tooltip="" history="1" highlightClick="0" endSnd="0"/>
              </a:rPr>
              <a:t>1997 </a:t>
            </a:r>
            <a:r>
              <a:rPr>
                <a:uFill>
                  <a:solidFill>
                    <a:srgbClr val="0563C1"/>
                  </a:solidFill>
                </a:uFill>
                <a:hlinkClick r:id="rId3" invalidUrl="" action="" tgtFrame="" tooltip="" history="1" highlightClick="0" endSnd="0"/>
              </a:rPr>
              <a:t>Architectural awards</a:t>
            </a:r>
            <a:r>
              <a:t> </a:t>
            </a:r>
            <a:r>
              <a:rPr u="none">
                <a:solidFill>
                  <a:srgbClr val="000000"/>
                </a:solidFill>
                <a:latin typeface="SimSun"/>
                <a:ea typeface="SimSun"/>
                <a:cs typeface="SimSun"/>
                <a:sym typeface="SimSun"/>
              </a:rPr>
              <a:t>获得国家保留建筑物奖</a:t>
            </a:r>
          </a:p>
        </p:txBody>
      </p:sp>
      <p:pic>
        <p:nvPicPr>
          <p:cNvPr id="132" name="Picture 433" descr="Picture 433"/>
          <p:cNvPicPr>
            <a:picLocks noChangeAspect="1"/>
          </p:cNvPicPr>
          <p:nvPr/>
        </p:nvPicPr>
        <p:blipFill>
          <a:blip r:embed="rId4">
            <a:extLst/>
          </a:blip>
          <a:stretch>
            <a:fillRect/>
          </a:stretch>
        </p:blipFill>
        <p:spPr>
          <a:xfrm>
            <a:off x="4789737" y="4011505"/>
            <a:ext cx="2893062" cy="1855193"/>
          </a:xfrm>
          <a:prstGeom prst="rect">
            <a:avLst/>
          </a:prstGeom>
          <a:ln w="12700">
            <a:miter lim="400000"/>
          </a:ln>
        </p:spPr>
      </p:pic>
      <p:sp>
        <p:nvSpPr>
          <p:cNvPr id="133" name="Rectangle 12"/>
          <p:cNvSpPr txBox="1"/>
          <p:nvPr/>
        </p:nvSpPr>
        <p:spPr>
          <a:xfrm>
            <a:off x="4789737" y="6116039"/>
            <a:ext cx="5409613" cy="307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200"/>
            </a:pPr>
            <a:r>
              <a:t>2008 Dec 15, Jurong Point store opened </a:t>
            </a:r>
            <a:r>
              <a:t>裕廊坊店开幕</a:t>
            </a:r>
          </a:p>
        </p:txBody>
      </p:sp>
      <p:pic>
        <p:nvPicPr>
          <p:cNvPr id="134" name="Picture 5" descr="Picture 5"/>
          <p:cNvPicPr>
            <a:picLocks noChangeAspect="1"/>
          </p:cNvPicPr>
          <p:nvPr/>
        </p:nvPicPr>
        <p:blipFill>
          <a:blip r:embed="rId5">
            <a:extLst/>
          </a:blip>
          <a:stretch>
            <a:fillRect/>
          </a:stretch>
        </p:blipFill>
        <p:spPr>
          <a:xfrm>
            <a:off x="360548" y="1120158"/>
            <a:ext cx="2678328" cy="2022253"/>
          </a:xfrm>
          <a:prstGeom prst="rect">
            <a:avLst/>
          </a:prstGeom>
          <a:ln w="12700">
            <a:miter lim="400000"/>
          </a:ln>
        </p:spPr>
      </p:pic>
      <p:pic>
        <p:nvPicPr>
          <p:cNvPr id="135" name="Picture 8" descr="Picture 8"/>
          <p:cNvPicPr>
            <a:picLocks noChangeAspect="1"/>
          </p:cNvPicPr>
          <p:nvPr/>
        </p:nvPicPr>
        <p:blipFill>
          <a:blip r:embed="rId6">
            <a:extLst/>
          </a:blip>
          <a:stretch>
            <a:fillRect/>
          </a:stretch>
        </p:blipFill>
        <p:spPr>
          <a:xfrm>
            <a:off x="3188705" y="1120158"/>
            <a:ext cx="2656115" cy="2060703"/>
          </a:xfrm>
          <a:prstGeom prst="rect">
            <a:avLst/>
          </a:prstGeom>
          <a:ln w="12700">
            <a:miter lim="400000"/>
          </a:ln>
        </p:spPr>
      </p:pic>
      <p:pic>
        <p:nvPicPr>
          <p:cNvPr id="136" name="Picture 10" descr="Picture 10"/>
          <p:cNvPicPr>
            <a:picLocks noChangeAspect="1"/>
          </p:cNvPicPr>
          <p:nvPr/>
        </p:nvPicPr>
        <p:blipFill>
          <a:blip r:embed="rId7">
            <a:extLst/>
          </a:blip>
          <a:stretch>
            <a:fillRect/>
          </a:stretch>
        </p:blipFill>
        <p:spPr>
          <a:xfrm>
            <a:off x="6047371" y="1120158"/>
            <a:ext cx="2894345" cy="2055753"/>
          </a:xfrm>
          <a:prstGeom prst="rect">
            <a:avLst/>
          </a:prstGeom>
          <a:ln w="12700">
            <a:miter lim="400000"/>
          </a:ln>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38" name="Picture 434" descr="Picture 434"/>
          <p:cNvPicPr>
            <a:picLocks noChangeAspect="1"/>
          </p:cNvPicPr>
          <p:nvPr/>
        </p:nvPicPr>
        <p:blipFill>
          <a:blip r:embed="rId2">
            <a:extLst/>
          </a:blip>
          <a:stretch>
            <a:fillRect/>
          </a:stretch>
        </p:blipFill>
        <p:spPr>
          <a:xfrm>
            <a:off x="508000" y="3818163"/>
            <a:ext cx="2893189" cy="1825925"/>
          </a:xfrm>
          <a:prstGeom prst="rect">
            <a:avLst/>
          </a:prstGeom>
          <a:ln w="12700">
            <a:miter lim="400000"/>
          </a:ln>
        </p:spPr>
      </p:pic>
      <p:pic>
        <p:nvPicPr>
          <p:cNvPr id="139" name="Picture 518" descr="Picture 518"/>
          <p:cNvPicPr>
            <a:picLocks noChangeAspect="1"/>
          </p:cNvPicPr>
          <p:nvPr/>
        </p:nvPicPr>
        <p:blipFill>
          <a:blip r:embed="rId3">
            <a:extLst/>
          </a:blip>
          <a:stretch>
            <a:fillRect/>
          </a:stretch>
        </p:blipFill>
        <p:spPr>
          <a:xfrm>
            <a:off x="5346248" y="3816765"/>
            <a:ext cx="2893189" cy="1838783"/>
          </a:xfrm>
          <a:prstGeom prst="rect">
            <a:avLst/>
          </a:prstGeom>
          <a:ln w="12700">
            <a:miter lim="400000"/>
          </a:ln>
        </p:spPr>
      </p:pic>
      <p:sp>
        <p:nvSpPr>
          <p:cNvPr id="140" name="Rectangle 9"/>
          <p:cNvSpPr txBox="1"/>
          <p:nvPr/>
        </p:nvSpPr>
        <p:spPr>
          <a:xfrm>
            <a:off x="406400" y="561005"/>
            <a:ext cx="174710" cy="380218"/>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sz="1200">
                <a:latin typeface="Arial"/>
                <a:ea typeface="Arial"/>
                <a:cs typeface="Arial"/>
                <a:sym typeface="Arial"/>
              </a:defRPr>
            </a:lvl1pPr>
          </a:lstStyle>
          <a:p>
            <a:pPr/>
            <a:r>
              <a:t> </a:t>
            </a:r>
            <a:endParaRPr sz="800"/>
          </a:p>
        </p:txBody>
      </p:sp>
      <p:sp>
        <p:nvSpPr>
          <p:cNvPr id="141" name="Rectangle 15"/>
          <p:cNvSpPr txBox="1"/>
          <p:nvPr/>
        </p:nvSpPr>
        <p:spPr>
          <a:xfrm>
            <a:off x="406400" y="3539790"/>
            <a:ext cx="174710" cy="558017"/>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p>
            <a:pPr>
              <a:defRPr sz="1200">
                <a:latin typeface="Arial"/>
                <a:ea typeface="Arial"/>
                <a:cs typeface="Arial"/>
                <a:sym typeface="Arial"/>
              </a:defRPr>
            </a:pPr>
          </a:p>
          <a:p>
            <a:pPr>
              <a:defRPr sz="1200">
                <a:latin typeface="Arial"/>
                <a:ea typeface="Arial"/>
                <a:cs typeface="Arial"/>
                <a:sym typeface="Arial"/>
              </a:defRPr>
            </a:pPr>
            <a:r>
              <a:t> </a:t>
            </a:r>
            <a:endParaRPr sz="800"/>
          </a:p>
        </p:txBody>
      </p:sp>
      <p:sp>
        <p:nvSpPr>
          <p:cNvPr id="142" name="Rectangle 18"/>
          <p:cNvSpPr txBox="1"/>
          <p:nvPr/>
        </p:nvSpPr>
        <p:spPr>
          <a:xfrm>
            <a:off x="472252" y="5841246"/>
            <a:ext cx="3603835" cy="3073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lgn="just">
              <a:defRPr sz="1200"/>
            </a:pPr>
            <a:r>
              <a:t>2016 March 18, Kovan Store opened</a:t>
            </a:r>
            <a:r>
              <a:t>高文心邻坊开幕</a:t>
            </a:r>
          </a:p>
        </p:txBody>
      </p:sp>
      <p:sp>
        <p:nvSpPr>
          <p:cNvPr id="143" name="Rectangle 19"/>
          <p:cNvSpPr txBox="1"/>
          <p:nvPr/>
        </p:nvSpPr>
        <p:spPr>
          <a:xfrm>
            <a:off x="406399" y="2854472"/>
            <a:ext cx="3622215" cy="3073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sz="1200"/>
            </a:pPr>
            <a:r>
              <a:t>2012 Jan 7, Junction 10 store opened </a:t>
            </a:r>
            <a:r>
              <a:t>十里广场开幕</a:t>
            </a:r>
          </a:p>
        </p:txBody>
      </p:sp>
      <p:pic>
        <p:nvPicPr>
          <p:cNvPr id="144" name="Picture 20" descr="Picture 20"/>
          <p:cNvPicPr>
            <a:picLocks noChangeAspect="1"/>
          </p:cNvPicPr>
          <p:nvPr/>
        </p:nvPicPr>
        <p:blipFill>
          <a:blip r:embed="rId4">
            <a:extLst/>
          </a:blip>
          <a:stretch>
            <a:fillRect/>
          </a:stretch>
        </p:blipFill>
        <p:spPr>
          <a:xfrm>
            <a:off x="508001" y="976564"/>
            <a:ext cx="2829508" cy="1811810"/>
          </a:xfrm>
          <a:prstGeom prst="rect">
            <a:avLst/>
          </a:prstGeom>
          <a:ln w="12700">
            <a:miter lim="400000"/>
          </a:ln>
        </p:spPr>
      </p:pic>
      <p:sp>
        <p:nvSpPr>
          <p:cNvPr id="145" name="Rectangle 21"/>
          <p:cNvSpPr txBox="1"/>
          <p:nvPr/>
        </p:nvSpPr>
        <p:spPr>
          <a:xfrm>
            <a:off x="5222318" y="5841246"/>
            <a:ext cx="3487079" cy="3073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lgn="just">
              <a:defRPr sz="1200"/>
            </a:pPr>
            <a:r>
              <a:t>2016 June 28, Simei Store opened</a:t>
            </a:r>
            <a:r>
              <a:t>四美东福坊开幕</a:t>
            </a:r>
          </a:p>
        </p:txBody>
      </p:sp>
      <p:sp>
        <p:nvSpPr>
          <p:cNvPr id="146" name="Rectangle 22"/>
          <p:cNvSpPr txBox="1"/>
          <p:nvPr/>
        </p:nvSpPr>
        <p:spPr>
          <a:xfrm>
            <a:off x="5181891" y="2789771"/>
            <a:ext cx="3592300" cy="3073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lgn="just">
              <a:defRPr sz="1200"/>
            </a:pPr>
            <a:r>
              <a:t>2014 Nov 11, Centrepoint store opened </a:t>
            </a:r>
            <a:r>
              <a:t>先得坊开幕</a:t>
            </a:r>
          </a:p>
        </p:txBody>
      </p:sp>
      <p:pic>
        <p:nvPicPr>
          <p:cNvPr id="147" name="Picture 27" descr="Picture 27"/>
          <p:cNvPicPr>
            <a:picLocks noChangeAspect="1"/>
          </p:cNvPicPr>
          <p:nvPr/>
        </p:nvPicPr>
        <p:blipFill>
          <a:blip r:embed="rId5">
            <a:extLst/>
          </a:blip>
          <a:stretch>
            <a:fillRect/>
          </a:stretch>
        </p:blipFill>
        <p:spPr>
          <a:xfrm>
            <a:off x="5346248" y="892598"/>
            <a:ext cx="2443656" cy="1897156"/>
          </a:xfrm>
          <a:prstGeom prst="rect">
            <a:avLst/>
          </a:prstGeom>
          <a:ln w="12700">
            <a:miter lim="400000"/>
          </a:ln>
        </p:spPr>
      </p:pic>
      <p:sp>
        <p:nvSpPr>
          <p:cNvPr id="148" name="Rectangle 5"/>
          <p:cNvSpPr/>
          <p:nvPr/>
        </p:nvSpPr>
        <p:spPr>
          <a:xfrm>
            <a:off x="0" y="199992"/>
            <a:ext cx="9144000" cy="435588"/>
          </a:xfrm>
          <a:prstGeom prst="rect">
            <a:avLst/>
          </a:prstGeom>
          <a:solidFill>
            <a:srgbClr val="FF8989"/>
          </a:solidFill>
          <a:ln w="12700">
            <a:miter lim="400000"/>
          </a:ln>
          <a:extLst>
            <a:ext uri="{C572A759-6A51-4108-AA02-DFA0A04FC94B}">
              <ma14:wrappingTextBoxFlag xmlns:ma14="http://schemas.microsoft.com/office/mac/drawingml/2011/main" val="1"/>
            </a:ext>
          </a:extLst>
        </p:spPr>
        <p:txBody>
          <a:bodyPr lIns="45719" rIns="45719" anchor="ctr">
            <a:spAutoFit/>
          </a:bodyPr>
          <a:lstStyle/>
          <a:p>
            <a:pPr>
              <a:defRPr b="1" sz="1200" u="sng">
                <a:latin typeface="Arial"/>
                <a:ea typeface="Arial"/>
                <a:cs typeface="Arial"/>
                <a:sym typeface="Arial"/>
              </a:defRPr>
            </a:pPr>
            <a:r>
              <a:t>Key Milestones @ Yue Hwa Chinese Products Singapore </a:t>
            </a:r>
            <a:r>
              <a:rPr b="0">
                <a:latin typeface="SimSun"/>
                <a:ea typeface="SimSun"/>
                <a:cs typeface="SimSun"/>
                <a:sym typeface="SimSun"/>
              </a:rPr>
              <a:t>裕华国货新加坡主要里程碑</a:t>
            </a:r>
            <a:endParaRPr sz="900"/>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0" name="Picture 4" descr="Picture 4"/>
          <p:cNvPicPr>
            <a:picLocks noChangeAspect="1"/>
          </p:cNvPicPr>
          <p:nvPr/>
        </p:nvPicPr>
        <p:blipFill>
          <a:blip r:embed="rId2">
            <a:extLst/>
          </a:blip>
          <a:stretch>
            <a:fillRect/>
          </a:stretch>
        </p:blipFill>
        <p:spPr>
          <a:xfrm>
            <a:off x="678174" y="470810"/>
            <a:ext cx="3121605" cy="2367707"/>
          </a:xfrm>
          <a:prstGeom prst="rect">
            <a:avLst/>
          </a:prstGeom>
          <a:ln w="12700">
            <a:miter lim="400000"/>
          </a:ln>
        </p:spPr>
      </p:pic>
      <p:sp>
        <p:nvSpPr>
          <p:cNvPr id="151" name="Rectangle 5"/>
          <p:cNvSpPr txBox="1"/>
          <p:nvPr/>
        </p:nvSpPr>
        <p:spPr>
          <a:xfrm>
            <a:off x="728285" y="3126621"/>
            <a:ext cx="3371142" cy="3073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lgn="just">
              <a:defRPr sz="1200"/>
            </a:pPr>
            <a:r>
              <a:t>2017 Dec 18, Yishun Store opened </a:t>
            </a:r>
            <a:r>
              <a:t>义顺新店开幕</a:t>
            </a:r>
          </a:p>
        </p:txBody>
      </p:sp>
      <p:pic>
        <p:nvPicPr>
          <p:cNvPr id="152" name="Picture 2" descr="Picture 2"/>
          <p:cNvPicPr>
            <a:picLocks noChangeAspect="1"/>
          </p:cNvPicPr>
          <p:nvPr/>
        </p:nvPicPr>
        <p:blipFill>
          <a:blip r:embed="rId3">
            <a:extLst/>
          </a:blip>
          <a:stretch>
            <a:fillRect/>
          </a:stretch>
        </p:blipFill>
        <p:spPr>
          <a:xfrm>
            <a:off x="4822590" y="470810"/>
            <a:ext cx="3416631" cy="2607430"/>
          </a:xfrm>
          <a:prstGeom prst="rect">
            <a:avLst/>
          </a:prstGeom>
          <a:ln w="12700">
            <a:miter lim="400000"/>
          </a:ln>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4" name="Rectangle 5"/>
          <p:cNvSpPr/>
          <p:nvPr/>
        </p:nvSpPr>
        <p:spPr>
          <a:xfrm>
            <a:off x="0" y="199992"/>
            <a:ext cx="9144000" cy="435588"/>
          </a:xfrm>
          <a:prstGeom prst="rect">
            <a:avLst/>
          </a:prstGeom>
          <a:solidFill>
            <a:srgbClr val="FF8989"/>
          </a:solidFill>
          <a:ln w="12700">
            <a:miter lim="400000"/>
          </a:ln>
          <a:extLst>
            <a:ext uri="{C572A759-6A51-4108-AA02-DFA0A04FC94B}">
              <ma14:wrappingTextBoxFlag xmlns:ma14="http://schemas.microsoft.com/office/mac/drawingml/2011/main" val="1"/>
            </a:ext>
          </a:extLst>
        </p:spPr>
        <p:txBody>
          <a:bodyPr lIns="45719" rIns="45719" anchor="ctr">
            <a:spAutoFit/>
          </a:bodyPr>
          <a:lstStyle/>
          <a:p>
            <a:pPr>
              <a:defRPr b="1" sz="1200" u="sng">
                <a:latin typeface="Arial"/>
                <a:ea typeface="Arial"/>
                <a:cs typeface="Arial"/>
                <a:sym typeface="Arial"/>
              </a:defRPr>
            </a:pPr>
            <a:r>
              <a:t>Our current stores </a:t>
            </a:r>
            <a:r>
              <a:rPr>
                <a:latin typeface="Times New Roman"/>
                <a:ea typeface="Times New Roman"/>
                <a:cs typeface="Times New Roman"/>
                <a:sym typeface="Times New Roman"/>
              </a:rPr>
              <a:t>裕华店面</a:t>
            </a:r>
            <a:endParaRPr sz="900"/>
          </a:p>
        </p:txBody>
      </p:sp>
      <p:pic>
        <p:nvPicPr>
          <p:cNvPr id="155" name="Picture 432" descr="Picture 432"/>
          <p:cNvPicPr>
            <a:picLocks noChangeAspect="1"/>
          </p:cNvPicPr>
          <p:nvPr/>
        </p:nvPicPr>
        <p:blipFill>
          <a:blip r:embed="rId2">
            <a:extLst/>
          </a:blip>
          <a:srcRect l="0" t="0" r="6" b="2"/>
          <a:stretch>
            <a:fillRect/>
          </a:stretch>
        </p:blipFill>
        <p:spPr>
          <a:xfrm>
            <a:off x="2688214" y="4973816"/>
            <a:ext cx="1908176" cy="13263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502" y="0"/>
                </a:moveTo>
                <a:cubicBezTo>
                  <a:pt x="1120" y="0"/>
                  <a:pt x="0" y="1612"/>
                  <a:pt x="0" y="3600"/>
                </a:cubicBezTo>
                <a:lnTo>
                  <a:pt x="0" y="18000"/>
                </a:lnTo>
                <a:cubicBezTo>
                  <a:pt x="0" y="19988"/>
                  <a:pt x="1120" y="21600"/>
                  <a:pt x="2502" y="21600"/>
                </a:cubicBezTo>
                <a:lnTo>
                  <a:pt x="19098" y="21600"/>
                </a:lnTo>
                <a:cubicBezTo>
                  <a:pt x="20480" y="21600"/>
                  <a:pt x="21600" y="19988"/>
                  <a:pt x="21600" y="18000"/>
                </a:cubicBezTo>
                <a:lnTo>
                  <a:pt x="21600" y="3600"/>
                </a:lnTo>
                <a:cubicBezTo>
                  <a:pt x="21600" y="1612"/>
                  <a:pt x="20480" y="0"/>
                  <a:pt x="19098" y="0"/>
                </a:cubicBezTo>
                <a:lnTo>
                  <a:pt x="2502" y="0"/>
                </a:lnTo>
                <a:close/>
              </a:path>
            </a:pathLst>
          </a:custGeom>
          <a:ln w="12700">
            <a:miter lim="400000"/>
          </a:ln>
          <a:effectLst>
            <a:outerShdw sx="100000" sy="100000" kx="0" ky="0" algn="b" rotWithShape="0" blurRad="76200" dist="38100" dir="7800000">
              <a:srgbClr val="000000">
                <a:alpha val="40000"/>
              </a:srgbClr>
            </a:outerShdw>
          </a:effectLst>
        </p:spPr>
      </p:pic>
      <p:pic>
        <p:nvPicPr>
          <p:cNvPr id="156" name="Picture 433" descr="Picture 433"/>
          <p:cNvPicPr>
            <a:picLocks noChangeAspect="1"/>
          </p:cNvPicPr>
          <p:nvPr/>
        </p:nvPicPr>
        <p:blipFill>
          <a:blip r:embed="rId3">
            <a:extLst/>
          </a:blip>
          <a:srcRect l="0" t="0" r="6" b="11"/>
          <a:stretch>
            <a:fillRect/>
          </a:stretch>
        </p:blipFill>
        <p:spPr>
          <a:xfrm>
            <a:off x="537028" y="5000654"/>
            <a:ext cx="1908176" cy="122356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309" y="0"/>
                </a:moveTo>
                <a:cubicBezTo>
                  <a:pt x="1034" y="0"/>
                  <a:pt x="0" y="1613"/>
                  <a:pt x="0" y="3601"/>
                </a:cubicBezTo>
                <a:lnTo>
                  <a:pt x="0" y="17999"/>
                </a:lnTo>
                <a:cubicBezTo>
                  <a:pt x="0" y="19987"/>
                  <a:pt x="1034" y="21600"/>
                  <a:pt x="2309" y="21600"/>
                </a:cubicBezTo>
                <a:lnTo>
                  <a:pt x="19291" y="21600"/>
                </a:lnTo>
                <a:cubicBezTo>
                  <a:pt x="20566" y="21600"/>
                  <a:pt x="21600" y="19987"/>
                  <a:pt x="21600" y="17999"/>
                </a:cubicBezTo>
                <a:lnTo>
                  <a:pt x="21600" y="3601"/>
                </a:lnTo>
                <a:cubicBezTo>
                  <a:pt x="21600" y="1613"/>
                  <a:pt x="20566" y="0"/>
                  <a:pt x="19291" y="0"/>
                </a:cubicBezTo>
                <a:lnTo>
                  <a:pt x="2309" y="0"/>
                </a:lnTo>
                <a:close/>
              </a:path>
            </a:pathLst>
          </a:custGeom>
          <a:ln w="12700">
            <a:miter lim="400000"/>
          </a:ln>
          <a:effectLst>
            <a:outerShdw sx="100000" sy="100000" kx="0" ky="0" algn="b" rotWithShape="0" blurRad="76200" dist="38100" dir="7800000">
              <a:srgbClr val="000000">
                <a:alpha val="40000"/>
              </a:srgbClr>
            </a:outerShdw>
          </a:effectLst>
        </p:spPr>
      </p:pic>
      <p:pic>
        <p:nvPicPr>
          <p:cNvPr id="157" name="Picture 434" descr="Picture 434"/>
          <p:cNvPicPr>
            <a:picLocks noChangeAspect="1"/>
          </p:cNvPicPr>
          <p:nvPr/>
        </p:nvPicPr>
        <p:blipFill>
          <a:blip r:embed="rId4">
            <a:extLst/>
          </a:blip>
          <a:srcRect l="0" t="0" r="8" b="0"/>
          <a:stretch>
            <a:fillRect/>
          </a:stretch>
        </p:blipFill>
        <p:spPr>
          <a:xfrm>
            <a:off x="4839399" y="5029439"/>
            <a:ext cx="1925241" cy="12151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271" y="0"/>
                </a:moveTo>
                <a:cubicBezTo>
                  <a:pt x="1016" y="0"/>
                  <a:pt x="0" y="1610"/>
                  <a:pt x="0" y="3598"/>
                </a:cubicBezTo>
                <a:lnTo>
                  <a:pt x="0" y="17995"/>
                </a:lnTo>
                <a:cubicBezTo>
                  <a:pt x="0" y="19983"/>
                  <a:pt x="1016" y="21600"/>
                  <a:pt x="2271" y="21600"/>
                </a:cubicBezTo>
                <a:lnTo>
                  <a:pt x="19329" y="21600"/>
                </a:lnTo>
                <a:cubicBezTo>
                  <a:pt x="20584" y="21600"/>
                  <a:pt x="21600" y="19983"/>
                  <a:pt x="21600" y="17995"/>
                </a:cubicBezTo>
                <a:lnTo>
                  <a:pt x="21600" y="3598"/>
                </a:lnTo>
                <a:cubicBezTo>
                  <a:pt x="21600" y="1610"/>
                  <a:pt x="20584" y="0"/>
                  <a:pt x="19329" y="0"/>
                </a:cubicBezTo>
                <a:lnTo>
                  <a:pt x="2271" y="0"/>
                </a:lnTo>
                <a:close/>
              </a:path>
            </a:pathLst>
          </a:custGeom>
          <a:ln w="12700">
            <a:miter lim="400000"/>
          </a:ln>
          <a:effectLst>
            <a:outerShdw sx="100000" sy="100000" kx="0" ky="0" algn="b" rotWithShape="0" blurRad="76200" dist="38100" dir="7800000">
              <a:srgbClr val="000000">
                <a:alpha val="40000"/>
              </a:srgbClr>
            </a:outerShdw>
          </a:effectLst>
        </p:spPr>
      </p:pic>
      <p:pic>
        <p:nvPicPr>
          <p:cNvPr id="158" name="Picture 518" descr="Picture 518"/>
          <p:cNvPicPr>
            <a:picLocks noChangeAspect="1"/>
          </p:cNvPicPr>
          <p:nvPr/>
        </p:nvPicPr>
        <p:blipFill>
          <a:blip r:embed="rId5">
            <a:extLst/>
          </a:blip>
          <a:srcRect l="0" t="0" r="8" b="11"/>
          <a:stretch>
            <a:fillRect/>
          </a:stretch>
        </p:blipFill>
        <p:spPr>
          <a:xfrm>
            <a:off x="7007698" y="5000654"/>
            <a:ext cx="1925242" cy="122356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289" y="0"/>
                </a:moveTo>
                <a:cubicBezTo>
                  <a:pt x="1025" y="0"/>
                  <a:pt x="0" y="1613"/>
                  <a:pt x="0" y="3601"/>
                </a:cubicBezTo>
                <a:lnTo>
                  <a:pt x="0" y="17999"/>
                </a:lnTo>
                <a:cubicBezTo>
                  <a:pt x="0" y="19987"/>
                  <a:pt x="1025" y="21600"/>
                  <a:pt x="2289" y="21600"/>
                </a:cubicBezTo>
                <a:lnTo>
                  <a:pt x="19316" y="21600"/>
                </a:lnTo>
                <a:cubicBezTo>
                  <a:pt x="20580" y="21600"/>
                  <a:pt x="21600" y="19987"/>
                  <a:pt x="21600" y="17999"/>
                </a:cubicBezTo>
                <a:lnTo>
                  <a:pt x="21600" y="3601"/>
                </a:lnTo>
                <a:cubicBezTo>
                  <a:pt x="21600" y="1613"/>
                  <a:pt x="20580" y="0"/>
                  <a:pt x="19316" y="0"/>
                </a:cubicBezTo>
                <a:lnTo>
                  <a:pt x="2289" y="0"/>
                </a:lnTo>
                <a:close/>
              </a:path>
            </a:pathLst>
          </a:custGeom>
          <a:ln w="12700">
            <a:miter lim="400000"/>
          </a:ln>
          <a:effectLst>
            <a:outerShdw sx="100000" sy="100000" kx="0" ky="0" algn="b" rotWithShape="0" blurRad="76200" dist="38100" dir="7800000">
              <a:srgbClr val="000000">
                <a:alpha val="40000"/>
              </a:srgbClr>
            </a:outerShdw>
          </a:effectLst>
        </p:spPr>
      </p:pic>
      <p:sp>
        <p:nvSpPr>
          <p:cNvPr id="159" name="Rectangle 9"/>
          <p:cNvSpPr txBox="1"/>
          <p:nvPr/>
        </p:nvSpPr>
        <p:spPr>
          <a:xfrm>
            <a:off x="406400" y="561005"/>
            <a:ext cx="174710" cy="380218"/>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sz="1200">
                <a:latin typeface="Arial"/>
                <a:ea typeface="Arial"/>
                <a:cs typeface="Arial"/>
                <a:sym typeface="Arial"/>
              </a:defRPr>
            </a:lvl1pPr>
          </a:lstStyle>
          <a:p>
            <a:pPr/>
            <a:r>
              <a:t> </a:t>
            </a:r>
            <a:endParaRPr sz="800"/>
          </a:p>
        </p:txBody>
      </p:sp>
      <p:sp>
        <p:nvSpPr>
          <p:cNvPr id="160" name="Rectangle 15"/>
          <p:cNvSpPr txBox="1"/>
          <p:nvPr/>
        </p:nvSpPr>
        <p:spPr>
          <a:xfrm>
            <a:off x="406400" y="3539790"/>
            <a:ext cx="174710" cy="558017"/>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p>
            <a:pPr>
              <a:defRPr sz="1200">
                <a:latin typeface="Arial"/>
                <a:ea typeface="Arial"/>
                <a:cs typeface="Arial"/>
                <a:sym typeface="Arial"/>
              </a:defRPr>
            </a:pPr>
          </a:p>
          <a:p>
            <a:pPr>
              <a:defRPr sz="1200">
                <a:latin typeface="Arial"/>
                <a:ea typeface="Arial"/>
                <a:cs typeface="Arial"/>
                <a:sym typeface="Arial"/>
              </a:defRPr>
            </a:pPr>
            <a:r>
              <a:t> </a:t>
            </a:r>
            <a:endParaRPr sz="800"/>
          </a:p>
        </p:txBody>
      </p:sp>
      <p:grpSp>
        <p:nvGrpSpPr>
          <p:cNvPr id="188" name="Group 18"/>
          <p:cNvGrpSpPr/>
          <p:nvPr/>
        </p:nvGrpSpPr>
        <p:grpSpPr>
          <a:xfrm>
            <a:off x="870772" y="1068253"/>
            <a:ext cx="6965882" cy="3882136"/>
            <a:chOff x="0" y="0"/>
            <a:chExt cx="6965880" cy="3882135"/>
          </a:xfrm>
        </p:grpSpPr>
        <p:grpSp>
          <p:nvGrpSpPr>
            <p:cNvPr id="186" name="Diagram 19"/>
            <p:cNvGrpSpPr/>
            <p:nvPr/>
          </p:nvGrpSpPr>
          <p:grpSpPr>
            <a:xfrm>
              <a:off x="0" y="0"/>
              <a:ext cx="6965881" cy="3445550"/>
              <a:chOff x="0" y="0"/>
              <a:chExt cx="6965880" cy="3445549"/>
            </a:xfrm>
          </p:grpSpPr>
          <p:grpSp>
            <p:nvGrpSpPr>
              <p:cNvPr id="163" name="Group"/>
              <p:cNvGrpSpPr/>
              <p:nvPr/>
            </p:nvGrpSpPr>
            <p:grpSpPr>
              <a:xfrm>
                <a:off x="2920787" y="1269256"/>
                <a:ext cx="1529303" cy="605268"/>
                <a:chOff x="0" y="0"/>
                <a:chExt cx="1529302" cy="605266"/>
              </a:xfrm>
            </p:grpSpPr>
            <p:sp>
              <p:nvSpPr>
                <p:cNvPr id="161" name="Rounded Rectangle"/>
                <p:cNvSpPr/>
                <p:nvPr/>
              </p:nvSpPr>
              <p:spPr>
                <a:xfrm>
                  <a:off x="0" y="0"/>
                  <a:ext cx="1529303" cy="605267"/>
                </a:xfrm>
                <a:prstGeom prst="roundRect">
                  <a:avLst>
                    <a:gd name="adj" fmla="val 16667"/>
                  </a:avLst>
                </a:prstGeom>
                <a:solidFill>
                  <a:schemeClr val="accent2">
                    <a:alpha val="90000"/>
                  </a:schemeClr>
                </a:solidFill>
                <a:ln w="12700" cap="flat">
                  <a:solidFill>
                    <a:srgbClr val="FFFFFF"/>
                  </a:solidFill>
                  <a:prstDash val="solid"/>
                  <a:miter lim="800000"/>
                </a:ln>
                <a:effectLst/>
              </p:spPr>
              <p:txBody>
                <a:bodyPr wrap="square" lIns="45719" tIns="45719" rIns="45719" bIns="45719" numCol="1" anchor="ctr">
                  <a:noAutofit/>
                </a:bodyPr>
                <a:lstStyle/>
                <a:p>
                  <a:pPr algn="ctr" defTabSz="533400">
                    <a:lnSpc>
                      <a:spcPct val="90000"/>
                    </a:lnSpc>
                    <a:spcBef>
                      <a:spcPts val="700"/>
                    </a:spcBef>
                    <a:defRPr sz="1200"/>
                  </a:pPr>
                </a:p>
              </p:txBody>
            </p:sp>
            <p:sp>
              <p:nvSpPr>
                <p:cNvPr id="162" name="Yue Hwa Singapore…"/>
                <p:cNvSpPr txBox="1"/>
                <p:nvPr/>
              </p:nvSpPr>
              <p:spPr>
                <a:xfrm>
                  <a:off x="31619" y="52189"/>
                  <a:ext cx="1466064" cy="50088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30480" tIns="30480" rIns="30480" bIns="30480" numCol="1" anchor="ctr">
                  <a:spAutoFit/>
                </a:bodyPr>
                <a:lstStyle/>
                <a:p>
                  <a:pPr algn="ctr" defTabSz="533400">
                    <a:lnSpc>
                      <a:spcPct val="90000"/>
                    </a:lnSpc>
                    <a:spcBef>
                      <a:spcPts val="500"/>
                    </a:spcBef>
                    <a:defRPr sz="1200"/>
                  </a:pPr>
                  <a:r>
                    <a:t>Yue Hwa Singapore</a:t>
                  </a:r>
                  <a:endParaRPr>
                    <a:solidFill>
                      <a:srgbClr val="FFFFFF"/>
                    </a:solidFill>
                  </a:endParaRPr>
                </a:p>
                <a:p>
                  <a:pPr algn="ctr" defTabSz="533400">
                    <a:lnSpc>
                      <a:spcPct val="90000"/>
                    </a:lnSpc>
                    <a:spcBef>
                      <a:spcPts val="500"/>
                    </a:spcBef>
                    <a:defRPr sz="1200"/>
                  </a:pPr>
                  <a:r>
                    <a:t>裕华新加坡</a:t>
                  </a:r>
                </a:p>
              </p:txBody>
            </p:sp>
          </p:grpSp>
          <p:sp>
            <p:nvSpPr>
              <p:cNvPr id="164" name="Line"/>
              <p:cNvSpPr/>
              <p:nvPr/>
            </p:nvSpPr>
            <p:spPr>
              <a:xfrm flipH="1" flipV="1">
                <a:off x="3681033" y="712782"/>
                <a:ext cx="2337" cy="557113"/>
              </a:xfrm>
              <a:prstGeom prst="line">
                <a:avLst/>
              </a:prstGeom>
              <a:noFill/>
              <a:ln w="12700" cap="flat">
                <a:solidFill>
                  <a:srgbClr val="EF9163"/>
                </a:solidFill>
                <a:prstDash val="solid"/>
                <a:miter lim="800000"/>
              </a:ln>
              <a:effectLst/>
            </p:spPr>
            <p:txBody>
              <a:bodyPr wrap="square" lIns="45719" tIns="45719" rIns="45719" bIns="45719" numCol="1" anchor="t">
                <a:noAutofit/>
              </a:bodyPr>
              <a:lstStyle/>
              <a:p>
                <a:pPr/>
              </a:p>
            </p:txBody>
          </p:sp>
          <p:grpSp>
            <p:nvGrpSpPr>
              <p:cNvPr id="167" name="Group"/>
              <p:cNvGrpSpPr/>
              <p:nvPr/>
            </p:nvGrpSpPr>
            <p:grpSpPr>
              <a:xfrm>
                <a:off x="2882298" y="0"/>
                <a:ext cx="1595535" cy="748678"/>
                <a:chOff x="0" y="0"/>
                <a:chExt cx="1595534" cy="748677"/>
              </a:xfrm>
            </p:grpSpPr>
            <p:sp>
              <p:nvSpPr>
                <p:cNvPr id="165" name="Rounded Rectangle"/>
                <p:cNvSpPr/>
                <p:nvPr/>
              </p:nvSpPr>
              <p:spPr>
                <a:xfrm>
                  <a:off x="0" y="0"/>
                  <a:ext cx="1595535" cy="748678"/>
                </a:xfrm>
                <a:prstGeom prst="roundRect">
                  <a:avLst>
                    <a:gd name="adj" fmla="val 16667"/>
                  </a:avLst>
                </a:prstGeom>
                <a:solidFill>
                  <a:schemeClr val="accent2">
                    <a:alpha val="83333"/>
                  </a:schemeClr>
                </a:solidFill>
                <a:ln w="12700" cap="flat">
                  <a:solidFill>
                    <a:srgbClr val="FFFFFF"/>
                  </a:solidFill>
                  <a:prstDash val="solid"/>
                  <a:miter lim="800000"/>
                </a:ln>
                <a:effectLst/>
              </p:spPr>
              <p:txBody>
                <a:bodyPr wrap="square" lIns="45719" tIns="45719" rIns="45719" bIns="45719" numCol="1" anchor="ctr">
                  <a:noAutofit/>
                </a:bodyPr>
                <a:lstStyle/>
                <a:p>
                  <a:pPr algn="ctr" defTabSz="533400">
                    <a:lnSpc>
                      <a:spcPct val="90000"/>
                    </a:lnSpc>
                    <a:spcBef>
                      <a:spcPts val="700"/>
                    </a:spcBef>
                    <a:defRPr sz="1200"/>
                  </a:pPr>
                </a:p>
              </p:txBody>
            </p:sp>
            <p:sp>
              <p:nvSpPr>
                <p:cNvPr id="166" name="Yue Hwa Hong Kong…"/>
                <p:cNvSpPr txBox="1"/>
                <p:nvPr/>
              </p:nvSpPr>
              <p:spPr>
                <a:xfrm>
                  <a:off x="39112" y="123894"/>
                  <a:ext cx="1517311" cy="50088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30480" tIns="30480" rIns="30480" bIns="30480" numCol="1" anchor="ctr">
                  <a:spAutoFit/>
                </a:bodyPr>
                <a:lstStyle/>
                <a:p>
                  <a:pPr algn="ctr" defTabSz="533400">
                    <a:lnSpc>
                      <a:spcPct val="90000"/>
                    </a:lnSpc>
                    <a:spcBef>
                      <a:spcPts val="500"/>
                    </a:spcBef>
                    <a:defRPr sz="1200"/>
                  </a:pPr>
                  <a:r>
                    <a:t>Yue Hwa Hong Kong</a:t>
                  </a:r>
                  <a:endParaRPr>
                    <a:solidFill>
                      <a:srgbClr val="FFFFFF"/>
                    </a:solidFill>
                  </a:endParaRPr>
                </a:p>
                <a:p>
                  <a:pPr algn="ctr" defTabSz="533400">
                    <a:lnSpc>
                      <a:spcPct val="90000"/>
                    </a:lnSpc>
                    <a:spcBef>
                      <a:spcPts val="500"/>
                    </a:spcBef>
                    <a:defRPr sz="1200"/>
                  </a:pPr>
                  <a:r>
                    <a:t>裕华香港</a:t>
                  </a:r>
                </a:p>
              </p:txBody>
            </p:sp>
          </p:grpSp>
          <p:sp>
            <p:nvSpPr>
              <p:cNvPr id="168" name="Line"/>
              <p:cNvSpPr/>
              <p:nvPr/>
            </p:nvSpPr>
            <p:spPr>
              <a:xfrm>
                <a:off x="3946473" y="1874781"/>
                <a:ext cx="649088" cy="878703"/>
              </a:xfrm>
              <a:prstGeom prst="line">
                <a:avLst/>
              </a:prstGeom>
              <a:noFill/>
              <a:ln w="12700" cap="flat">
                <a:solidFill>
                  <a:srgbClr val="EF9163"/>
                </a:solidFill>
                <a:prstDash val="solid"/>
                <a:miter lim="800000"/>
              </a:ln>
              <a:effectLst/>
            </p:spPr>
            <p:txBody>
              <a:bodyPr wrap="square" lIns="45719" tIns="45719" rIns="45719" bIns="45719" numCol="1" anchor="t">
                <a:noAutofit/>
              </a:bodyPr>
              <a:lstStyle/>
              <a:p>
                <a:pPr/>
              </a:p>
            </p:txBody>
          </p:sp>
          <p:grpSp>
            <p:nvGrpSpPr>
              <p:cNvPr id="171" name="Group"/>
              <p:cNvGrpSpPr/>
              <p:nvPr/>
            </p:nvGrpSpPr>
            <p:grpSpPr>
              <a:xfrm>
                <a:off x="4248424" y="2695603"/>
                <a:ext cx="1242541" cy="748679"/>
                <a:chOff x="0" y="0"/>
                <a:chExt cx="1242540" cy="748677"/>
              </a:xfrm>
            </p:grpSpPr>
            <p:sp>
              <p:nvSpPr>
                <p:cNvPr id="169" name="Rounded Rectangle"/>
                <p:cNvSpPr/>
                <p:nvPr/>
              </p:nvSpPr>
              <p:spPr>
                <a:xfrm>
                  <a:off x="0" y="0"/>
                  <a:ext cx="1242541" cy="748678"/>
                </a:xfrm>
                <a:prstGeom prst="roundRect">
                  <a:avLst>
                    <a:gd name="adj" fmla="val 16667"/>
                  </a:avLst>
                </a:prstGeom>
                <a:solidFill>
                  <a:srgbClr val="F5B58A"/>
                </a:solidFill>
                <a:ln w="12700" cap="flat">
                  <a:solidFill>
                    <a:srgbClr val="FFFFFF"/>
                  </a:solidFill>
                  <a:prstDash val="solid"/>
                  <a:miter lim="800000"/>
                </a:ln>
                <a:effectLst/>
              </p:spPr>
              <p:txBody>
                <a:bodyPr wrap="square" lIns="45719" tIns="45719" rIns="45719" bIns="45719" numCol="1" anchor="ctr">
                  <a:noAutofit/>
                </a:bodyPr>
                <a:lstStyle/>
                <a:p>
                  <a:pPr algn="ctr" defTabSz="533400">
                    <a:lnSpc>
                      <a:spcPct val="90000"/>
                    </a:lnSpc>
                    <a:spcBef>
                      <a:spcPts val="700"/>
                    </a:spcBef>
                    <a:defRPr sz="1200"/>
                  </a:pPr>
                </a:p>
              </p:txBody>
            </p:sp>
            <p:sp>
              <p:nvSpPr>
                <p:cNvPr id="170" name="Simei…"/>
                <p:cNvSpPr txBox="1"/>
                <p:nvPr/>
              </p:nvSpPr>
              <p:spPr>
                <a:xfrm>
                  <a:off x="39112" y="11880"/>
                  <a:ext cx="1164317" cy="72491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30480" tIns="30480" rIns="30480" bIns="30480" numCol="1" anchor="ctr">
                  <a:spAutoFit/>
                </a:bodyPr>
                <a:lstStyle/>
                <a:p>
                  <a:pPr algn="ctr" defTabSz="533400">
                    <a:lnSpc>
                      <a:spcPct val="90000"/>
                    </a:lnSpc>
                    <a:spcBef>
                      <a:spcPts val="500"/>
                    </a:spcBef>
                    <a:defRPr sz="1200"/>
                  </a:pPr>
                  <a:r>
                    <a:t>Simei </a:t>
                  </a:r>
                  <a:endParaRPr>
                    <a:solidFill>
                      <a:srgbClr val="FFFFFF"/>
                    </a:solidFill>
                  </a:endParaRPr>
                </a:p>
                <a:p>
                  <a:pPr algn="ctr" defTabSz="533400">
                    <a:lnSpc>
                      <a:spcPct val="90000"/>
                    </a:lnSpc>
                    <a:spcBef>
                      <a:spcPts val="500"/>
                    </a:spcBef>
                    <a:defRPr sz="1200"/>
                  </a:pPr>
                  <a:r>
                    <a:t>Eastpoint Mall</a:t>
                  </a:r>
                  <a:endParaRPr>
                    <a:solidFill>
                      <a:srgbClr val="FFFFFF"/>
                    </a:solidFill>
                  </a:endParaRPr>
                </a:p>
                <a:p>
                  <a:pPr algn="ctr" defTabSz="533400">
                    <a:lnSpc>
                      <a:spcPct val="90000"/>
                    </a:lnSpc>
                    <a:spcBef>
                      <a:spcPts val="500"/>
                    </a:spcBef>
                    <a:defRPr sz="1200"/>
                  </a:pPr>
                  <a:r>
                    <a:t>四美东福坊</a:t>
                  </a:r>
                </a:p>
              </p:txBody>
            </p:sp>
          </p:grpSp>
          <p:sp>
            <p:nvSpPr>
              <p:cNvPr id="172" name="Line"/>
              <p:cNvSpPr/>
              <p:nvPr/>
            </p:nvSpPr>
            <p:spPr>
              <a:xfrm>
                <a:off x="4222531" y="1844917"/>
                <a:ext cx="1501137" cy="905756"/>
              </a:xfrm>
              <a:prstGeom prst="line">
                <a:avLst/>
              </a:prstGeom>
              <a:noFill/>
              <a:ln w="12700" cap="flat">
                <a:solidFill>
                  <a:srgbClr val="EF9163"/>
                </a:solidFill>
                <a:prstDash val="solid"/>
                <a:miter lim="800000"/>
              </a:ln>
              <a:effectLst/>
            </p:spPr>
            <p:txBody>
              <a:bodyPr wrap="square" lIns="45719" tIns="45719" rIns="45719" bIns="45719" numCol="1" anchor="t">
                <a:noAutofit/>
              </a:bodyPr>
              <a:lstStyle/>
              <a:p>
                <a:pPr/>
              </a:p>
            </p:txBody>
          </p:sp>
          <p:grpSp>
            <p:nvGrpSpPr>
              <p:cNvPr id="175" name="Group"/>
              <p:cNvGrpSpPr/>
              <p:nvPr/>
            </p:nvGrpSpPr>
            <p:grpSpPr>
              <a:xfrm>
                <a:off x="5723340" y="2696822"/>
                <a:ext cx="1242541" cy="748679"/>
                <a:chOff x="0" y="0"/>
                <a:chExt cx="1242540" cy="748677"/>
              </a:xfrm>
            </p:grpSpPr>
            <p:sp>
              <p:nvSpPr>
                <p:cNvPr id="173" name="Rounded Rectangle"/>
                <p:cNvSpPr/>
                <p:nvPr/>
              </p:nvSpPr>
              <p:spPr>
                <a:xfrm>
                  <a:off x="0" y="0"/>
                  <a:ext cx="1242541" cy="748678"/>
                </a:xfrm>
                <a:prstGeom prst="roundRect">
                  <a:avLst>
                    <a:gd name="adj" fmla="val 16667"/>
                  </a:avLst>
                </a:prstGeom>
                <a:solidFill>
                  <a:srgbClr val="F5B58A"/>
                </a:solidFill>
                <a:ln w="12700" cap="flat">
                  <a:solidFill>
                    <a:srgbClr val="FFFFFF"/>
                  </a:solidFill>
                  <a:prstDash val="solid"/>
                  <a:miter lim="800000"/>
                </a:ln>
                <a:effectLst/>
              </p:spPr>
              <p:txBody>
                <a:bodyPr wrap="square" lIns="45719" tIns="45719" rIns="45719" bIns="45719" numCol="1" anchor="ctr">
                  <a:noAutofit/>
                </a:bodyPr>
                <a:lstStyle/>
                <a:p>
                  <a:pPr algn="ctr" defTabSz="488950">
                    <a:lnSpc>
                      <a:spcPct val="90000"/>
                    </a:lnSpc>
                    <a:spcBef>
                      <a:spcPts val="700"/>
                    </a:spcBef>
                    <a:defRPr sz="1100"/>
                  </a:pPr>
                </a:p>
              </p:txBody>
            </p:sp>
            <p:sp>
              <p:nvSpPr>
                <p:cNvPr id="174" name="Yishun…"/>
                <p:cNvSpPr txBox="1"/>
                <p:nvPr/>
              </p:nvSpPr>
              <p:spPr>
                <a:xfrm>
                  <a:off x="39112" y="48964"/>
                  <a:ext cx="1164317" cy="65074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7940" tIns="27940" rIns="27940" bIns="27940" numCol="1" anchor="ctr">
                  <a:spAutoFit/>
                </a:bodyPr>
                <a:lstStyle/>
                <a:p>
                  <a:pPr algn="ctr" defTabSz="488950">
                    <a:lnSpc>
                      <a:spcPct val="90000"/>
                    </a:lnSpc>
                    <a:spcBef>
                      <a:spcPts val="400"/>
                    </a:spcBef>
                    <a:defRPr sz="1100"/>
                  </a:pPr>
                  <a:r>
                    <a:t>Yishun</a:t>
                  </a:r>
                </a:p>
                <a:p>
                  <a:pPr algn="ctr" defTabSz="488950">
                    <a:lnSpc>
                      <a:spcPct val="90000"/>
                    </a:lnSpc>
                    <a:spcBef>
                      <a:spcPts val="400"/>
                    </a:spcBef>
                    <a:defRPr sz="1100"/>
                  </a:pPr>
                  <a:r>
                    <a:t>Northpoint City</a:t>
                  </a:r>
                  <a:endParaRPr>
                    <a:solidFill>
                      <a:srgbClr val="FFFFFF"/>
                    </a:solidFill>
                  </a:endParaRPr>
                </a:p>
                <a:p>
                  <a:pPr algn="ctr" defTabSz="488950">
                    <a:lnSpc>
                      <a:spcPct val="90000"/>
                    </a:lnSpc>
                    <a:spcBef>
                      <a:spcPts val="400"/>
                    </a:spcBef>
                    <a:defRPr sz="1100"/>
                  </a:pPr>
                  <a:r>
                    <a:t>义顺</a:t>
                  </a:r>
                </a:p>
              </p:txBody>
            </p:sp>
          </p:grpSp>
          <p:sp>
            <p:nvSpPr>
              <p:cNvPr id="176" name="Line"/>
              <p:cNvSpPr/>
              <p:nvPr/>
            </p:nvSpPr>
            <p:spPr>
              <a:xfrm flipH="1">
                <a:off x="2443673" y="1847213"/>
                <a:ext cx="904176" cy="866307"/>
              </a:xfrm>
              <a:prstGeom prst="line">
                <a:avLst/>
              </a:prstGeom>
              <a:noFill/>
              <a:ln w="12700" cap="flat">
                <a:solidFill>
                  <a:srgbClr val="EF9163"/>
                </a:solidFill>
                <a:prstDash val="solid"/>
                <a:miter lim="800000"/>
              </a:ln>
              <a:effectLst/>
            </p:spPr>
            <p:txBody>
              <a:bodyPr wrap="square" lIns="45719" tIns="45719" rIns="45719" bIns="45719" numCol="1" anchor="t">
                <a:noAutofit/>
              </a:bodyPr>
              <a:lstStyle/>
              <a:p>
                <a:pPr/>
              </a:p>
            </p:txBody>
          </p:sp>
          <p:grpSp>
            <p:nvGrpSpPr>
              <p:cNvPr id="179" name="Group"/>
              <p:cNvGrpSpPr/>
              <p:nvPr/>
            </p:nvGrpSpPr>
            <p:grpSpPr>
              <a:xfrm>
                <a:off x="1419939" y="2684020"/>
                <a:ext cx="1210348" cy="748679"/>
                <a:chOff x="0" y="0"/>
                <a:chExt cx="1210347" cy="748677"/>
              </a:xfrm>
            </p:grpSpPr>
            <p:sp>
              <p:nvSpPr>
                <p:cNvPr id="177" name="Rounded Rectangle"/>
                <p:cNvSpPr/>
                <p:nvPr/>
              </p:nvSpPr>
              <p:spPr>
                <a:xfrm>
                  <a:off x="0" y="0"/>
                  <a:ext cx="1210348" cy="748678"/>
                </a:xfrm>
                <a:prstGeom prst="roundRect">
                  <a:avLst>
                    <a:gd name="adj" fmla="val 16667"/>
                  </a:avLst>
                </a:prstGeom>
                <a:solidFill>
                  <a:srgbClr val="F5B58A"/>
                </a:solidFill>
                <a:ln w="12700" cap="flat">
                  <a:solidFill>
                    <a:srgbClr val="FFFFFF"/>
                  </a:solidFill>
                  <a:prstDash val="solid"/>
                  <a:miter lim="800000"/>
                </a:ln>
                <a:effectLst/>
              </p:spPr>
              <p:txBody>
                <a:bodyPr wrap="square" lIns="45719" tIns="45719" rIns="45719" bIns="45719" numCol="1" anchor="ctr">
                  <a:noAutofit/>
                </a:bodyPr>
                <a:lstStyle/>
                <a:p>
                  <a:pPr algn="ctr" defTabSz="533400">
                    <a:lnSpc>
                      <a:spcPct val="90000"/>
                    </a:lnSpc>
                    <a:spcBef>
                      <a:spcPts val="700"/>
                    </a:spcBef>
                    <a:defRPr sz="1200"/>
                  </a:pPr>
                </a:p>
              </p:txBody>
            </p:sp>
            <p:sp>
              <p:nvSpPr>
                <p:cNvPr id="178" name="Chinatown HQ…"/>
                <p:cNvSpPr txBox="1"/>
                <p:nvPr/>
              </p:nvSpPr>
              <p:spPr>
                <a:xfrm>
                  <a:off x="39112" y="123894"/>
                  <a:ext cx="1132124" cy="50088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30480" tIns="30480" rIns="30480" bIns="30480" numCol="1" anchor="ctr">
                  <a:spAutoFit/>
                </a:bodyPr>
                <a:lstStyle/>
                <a:p>
                  <a:pPr algn="ctr" defTabSz="533400">
                    <a:lnSpc>
                      <a:spcPct val="90000"/>
                    </a:lnSpc>
                    <a:spcBef>
                      <a:spcPts val="500"/>
                    </a:spcBef>
                    <a:defRPr sz="1200"/>
                  </a:pPr>
                  <a:r>
                    <a:t>Chinatown HQ</a:t>
                  </a:r>
                  <a:endParaRPr>
                    <a:solidFill>
                      <a:srgbClr val="FFFFFF"/>
                    </a:solidFill>
                  </a:endParaRPr>
                </a:p>
                <a:p>
                  <a:pPr algn="ctr" defTabSz="533400">
                    <a:lnSpc>
                      <a:spcPct val="90000"/>
                    </a:lnSpc>
                    <a:spcBef>
                      <a:spcPts val="500"/>
                    </a:spcBef>
                    <a:defRPr sz="1200"/>
                  </a:pPr>
                  <a:r>
                    <a:t>牛车水总店</a:t>
                  </a:r>
                </a:p>
              </p:txBody>
            </p:sp>
          </p:grpSp>
          <p:sp>
            <p:nvSpPr>
              <p:cNvPr id="180" name="Line"/>
              <p:cNvSpPr/>
              <p:nvPr/>
            </p:nvSpPr>
            <p:spPr>
              <a:xfrm flipH="1">
                <a:off x="3482602" y="1875265"/>
                <a:ext cx="144170" cy="855711"/>
              </a:xfrm>
              <a:prstGeom prst="line">
                <a:avLst/>
              </a:prstGeom>
              <a:noFill/>
              <a:ln w="12700" cap="flat">
                <a:solidFill>
                  <a:srgbClr val="EF9163"/>
                </a:solidFill>
                <a:prstDash val="solid"/>
                <a:miter lim="800000"/>
              </a:ln>
              <a:effectLst/>
            </p:spPr>
            <p:txBody>
              <a:bodyPr wrap="square" lIns="45719" tIns="45719" rIns="45719" bIns="45719" numCol="1" anchor="t">
                <a:noAutofit/>
              </a:bodyPr>
              <a:lstStyle/>
              <a:p>
                <a:pPr/>
              </a:p>
            </p:txBody>
          </p:sp>
          <p:sp>
            <p:nvSpPr>
              <p:cNvPr id="181" name="Rounded Rectangle"/>
              <p:cNvSpPr/>
              <p:nvPr/>
            </p:nvSpPr>
            <p:spPr>
              <a:xfrm>
                <a:off x="2836345" y="2674119"/>
                <a:ext cx="1161626" cy="771431"/>
              </a:xfrm>
              <a:prstGeom prst="roundRect">
                <a:avLst>
                  <a:gd name="adj" fmla="val 16667"/>
                </a:avLst>
              </a:prstGeom>
              <a:solidFill>
                <a:srgbClr val="F5B58A"/>
              </a:solidFill>
              <a:ln w="12700" cap="flat">
                <a:solidFill>
                  <a:srgbClr val="FFFFFF"/>
                </a:solidFill>
                <a:prstDash val="solid"/>
                <a:miter lim="800000"/>
              </a:ln>
              <a:effectLst/>
            </p:spPr>
            <p:txBody>
              <a:bodyPr wrap="square" lIns="45719" tIns="45719" rIns="45719" bIns="45719" numCol="1" anchor="ctr">
                <a:noAutofit/>
              </a:bodyPr>
              <a:lstStyle/>
              <a:p>
                <a:pPr algn="ctr" defTabSz="1600200">
                  <a:lnSpc>
                    <a:spcPct val="90000"/>
                  </a:lnSpc>
                  <a:spcBef>
                    <a:spcPts val="700"/>
                  </a:spcBef>
                  <a:defRPr sz="3600">
                    <a:solidFill>
                      <a:srgbClr val="FFFFFF"/>
                    </a:solidFill>
                  </a:defRPr>
                </a:pPr>
              </a:p>
            </p:txBody>
          </p:sp>
          <p:sp>
            <p:nvSpPr>
              <p:cNvPr id="182" name="Line"/>
              <p:cNvSpPr/>
              <p:nvPr/>
            </p:nvSpPr>
            <p:spPr>
              <a:xfrm flipH="1">
                <a:off x="1291812" y="1845434"/>
                <a:ext cx="1772471" cy="923733"/>
              </a:xfrm>
              <a:prstGeom prst="line">
                <a:avLst/>
              </a:prstGeom>
              <a:noFill/>
              <a:ln w="12700" cap="flat">
                <a:solidFill>
                  <a:srgbClr val="EF9163"/>
                </a:solidFill>
                <a:prstDash val="solid"/>
                <a:miter lim="800000"/>
              </a:ln>
              <a:effectLst/>
            </p:spPr>
            <p:txBody>
              <a:bodyPr wrap="square" lIns="45719" tIns="45719" rIns="45719" bIns="45719" numCol="1" anchor="t">
                <a:noAutofit/>
              </a:bodyPr>
              <a:lstStyle/>
              <a:p>
                <a:pPr/>
              </a:p>
            </p:txBody>
          </p:sp>
          <p:grpSp>
            <p:nvGrpSpPr>
              <p:cNvPr id="185" name="Group"/>
              <p:cNvGrpSpPr/>
              <p:nvPr/>
            </p:nvGrpSpPr>
            <p:grpSpPr>
              <a:xfrm>
                <a:off x="0" y="2677813"/>
                <a:ext cx="1291520" cy="748679"/>
                <a:chOff x="0" y="0"/>
                <a:chExt cx="1291519" cy="748677"/>
              </a:xfrm>
            </p:grpSpPr>
            <p:sp>
              <p:nvSpPr>
                <p:cNvPr id="183" name="Rounded Rectangle"/>
                <p:cNvSpPr/>
                <p:nvPr/>
              </p:nvSpPr>
              <p:spPr>
                <a:xfrm>
                  <a:off x="0" y="0"/>
                  <a:ext cx="1291520" cy="748678"/>
                </a:xfrm>
                <a:prstGeom prst="roundRect">
                  <a:avLst>
                    <a:gd name="adj" fmla="val 16667"/>
                  </a:avLst>
                </a:prstGeom>
                <a:solidFill>
                  <a:srgbClr val="F5B58A"/>
                </a:solidFill>
                <a:ln w="12700" cap="flat">
                  <a:solidFill>
                    <a:srgbClr val="FFFFFF"/>
                  </a:solidFill>
                  <a:prstDash val="solid"/>
                  <a:miter lim="800000"/>
                </a:ln>
                <a:effectLst/>
              </p:spPr>
              <p:txBody>
                <a:bodyPr wrap="square" lIns="45719" tIns="45719" rIns="45719" bIns="45719" numCol="1" anchor="ctr">
                  <a:noAutofit/>
                </a:bodyPr>
                <a:lstStyle/>
                <a:p>
                  <a:pPr algn="ctr" defTabSz="533400">
                    <a:lnSpc>
                      <a:spcPct val="90000"/>
                    </a:lnSpc>
                    <a:spcBef>
                      <a:spcPts val="700"/>
                    </a:spcBef>
                    <a:defRPr sz="1200"/>
                  </a:pPr>
                </a:p>
              </p:txBody>
            </p:sp>
            <p:sp>
              <p:nvSpPr>
                <p:cNvPr id="184" name="Jurong point…"/>
                <p:cNvSpPr txBox="1"/>
                <p:nvPr/>
              </p:nvSpPr>
              <p:spPr>
                <a:xfrm>
                  <a:off x="39112" y="123894"/>
                  <a:ext cx="1213296" cy="50088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30480" tIns="30480" rIns="30480" bIns="30480" numCol="1" anchor="ctr">
                  <a:spAutoFit/>
                </a:bodyPr>
                <a:lstStyle/>
                <a:p>
                  <a:pPr algn="ctr" defTabSz="533400">
                    <a:lnSpc>
                      <a:spcPct val="90000"/>
                    </a:lnSpc>
                    <a:spcBef>
                      <a:spcPts val="500"/>
                    </a:spcBef>
                    <a:defRPr sz="1200"/>
                  </a:pPr>
                  <a:r>
                    <a:t>Jurong point</a:t>
                  </a:r>
                  <a:endParaRPr>
                    <a:solidFill>
                      <a:srgbClr val="FFFFFF"/>
                    </a:solidFill>
                  </a:endParaRPr>
                </a:p>
                <a:p>
                  <a:pPr algn="ctr" defTabSz="533400">
                    <a:lnSpc>
                      <a:spcPct val="90000"/>
                    </a:lnSpc>
                    <a:spcBef>
                      <a:spcPts val="500"/>
                    </a:spcBef>
                    <a:defRPr sz="1200"/>
                  </a:pPr>
                  <a:r>
                    <a:t>裕廊坊</a:t>
                  </a:r>
                </a:p>
              </p:txBody>
            </p:sp>
          </p:grpSp>
        </p:grpSp>
        <p:sp>
          <p:nvSpPr>
            <p:cNvPr id="187" name="TextBox 17"/>
            <p:cNvSpPr txBox="1"/>
            <p:nvPr/>
          </p:nvSpPr>
          <p:spPr>
            <a:xfrm>
              <a:off x="2899337" y="2863595"/>
              <a:ext cx="1040427" cy="10185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t">
              <a:spAutoFit/>
            </a:bodyPr>
            <a:lstStyle/>
            <a:p>
              <a:pPr algn="ctr">
                <a:defRPr sz="1200"/>
              </a:pPr>
              <a:r>
                <a:t>Kovan Heartland Mall</a:t>
              </a:r>
            </a:p>
            <a:p>
              <a:pPr algn="ctr">
                <a:defRPr sz="1200"/>
              </a:pPr>
              <a:r>
                <a:t>高文心邻坊</a:t>
              </a:r>
            </a:p>
          </p:txBody>
        </p:sp>
      </p:gr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90" name="Picture 374" descr="Picture 374"/>
          <p:cNvPicPr>
            <a:picLocks noChangeAspect="1"/>
          </p:cNvPicPr>
          <p:nvPr/>
        </p:nvPicPr>
        <p:blipFill>
          <a:blip r:embed="rId2">
            <a:extLst/>
          </a:blip>
          <a:stretch>
            <a:fillRect/>
          </a:stretch>
        </p:blipFill>
        <p:spPr>
          <a:xfrm>
            <a:off x="682171" y="1369560"/>
            <a:ext cx="1583420" cy="1583420"/>
          </a:xfrm>
          <a:prstGeom prst="rect">
            <a:avLst/>
          </a:prstGeom>
          <a:ln w="12700">
            <a:miter lim="400000"/>
          </a:ln>
        </p:spPr>
      </p:pic>
      <p:pic>
        <p:nvPicPr>
          <p:cNvPr id="191" name="Picture 181" descr="Picture 181"/>
          <p:cNvPicPr>
            <a:picLocks noChangeAspect="1"/>
          </p:cNvPicPr>
          <p:nvPr/>
        </p:nvPicPr>
        <p:blipFill>
          <a:blip r:embed="rId3">
            <a:extLst/>
          </a:blip>
          <a:stretch>
            <a:fillRect/>
          </a:stretch>
        </p:blipFill>
        <p:spPr>
          <a:xfrm>
            <a:off x="4026875" y="1386114"/>
            <a:ext cx="1391490" cy="1691379"/>
          </a:xfrm>
          <a:prstGeom prst="rect">
            <a:avLst/>
          </a:prstGeom>
          <a:ln w="12700">
            <a:miter lim="400000"/>
          </a:ln>
        </p:spPr>
      </p:pic>
      <p:sp>
        <p:nvSpPr>
          <p:cNvPr id="192" name="Chevron 5"/>
          <p:cNvSpPr/>
          <p:nvPr/>
        </p:nvSpPr>
        <p:spPr>
          <a:xfrm>
            <a:off x="2768692" y="1753647"/>
            <a:ext cx="668656" cy="956312"/>
          </a:xfrm>
          <a:prstGeom prst="chevron">
            <a:avLst>
              <a:gd name="adj" fmla="val 50000"/>
            </a:avLst>
          </a:prstGeom>
          <a:gradFill>
            <a:gsLst>
              <a:gs pos="0">
                <a:schemeClr val="accent2">
                  <a:hueOff val="-368864"/>
                  <a:lumOff val="24249"/>
                </a:schemeClr>
              </a:gs>
              <a:gs pos="50000">
                <a:srgbClr val="F5B093"/>
              </a:gs>
              <a:gs pos="100000">
                <a:schemeClr val="accent2">
                  <a:hueOff val="-353522"/>
                  <a:satOff val="5390"/>
                  <a:lumOff val="17469"/>
                </a:schemeClr>
              </a:gs>
            </a:gsLst>
            <a:lin ang="5400000"/>
          </a:gradFill>
          <a:ln w="6350">
            <a:solidFill>
              <a:schemeClr val="accent2"/>
            </a:solidFill>
            <a:miter/>
          </a:ln>
        </p:spPr>
        <p:txBody>
          <a:bodyPr lIns="45719" rIns="45719" anchor="ctr"/>
          <a:lstStyle/>
          <a:p>
            <a:pPr/>
          </a:p>
        </p:txBody>
      </p:sp>
      <p:pic>
        <p:nvPicPr>
          <p:cNvPr id="193" name="Picture 184" descr="Picture 184"/>
          <p:cNvPicPr>
            <a:picLocks noChangeAspect="1"/>
          </p:cNvPicPr>
          <p:nvPr/>
        </p:nvPicPr>
        <p:blipFill>
          <a:blip r:embed="rId4">
            <a:extLst/>
          </a:blip>
          <a:stretch>
            <a:fillRect/>
          </a:stretch>
        </p:blipFill>
        <p:spPr>
          <a:xfrm>
            <a:off x="5650212" y="1721305"/>
            <a:ext cx="3058879" cy="691747"/>
          </a:xfrm>
          <a:prstGeom prst="rect">
            <a:avLst/>
          </a:prstGeom>
          <a:ln w="12700">
            <a:miter lim="400000"/>
          </a:ln>
        </p:spPr>
      </p:pic>
      <p:sp>
        <p:nvSpPr>
          <p:cNvPr id="194" name="Rectangle 7"/>
          <p:cNvSpPr txBox="1"/>
          <p:nvPr/>
        </p:nvSpPr>
        <p:spPr>
          <a:xfrm>
            <a:off x="217715" y="2511922"/>
            <a:ext cx="1035656" cy="264256"/>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sz="1200">
                <a:latin typeface="Arial"/>
                <a:ea typeface="Arial"/>
                <a:cs typeface="Arial"/>
                <a:sym typeface="Arial"/>
              </a:defRPr>
            </a:lvl1pPr>
          </a:lstStyle>
          <a:p>
            <a:pPr/>
            <a:r>
              <a:t>                      </a:t>
            </a:r>
          </a:p>
        </p:txBody>
      </p:sp>
      <p:sp>
        <p:nvSpPr>
          <p:cNvPr id="195" name="Rectangle 8"/>
          <p:cNvSpPr txBox="1"/>
          <p:nvPr/>
        </p:nvSpPr>
        <p:spPr>
          <a:xfrm>
            <a:off x="712561" y="3323591"/>
            <a:ext cx="2588455" cy="48514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p>
            <a:pPr>
              <a:defRPr sz="1200">
                <a:latin typeface="Arial"/>
                <a:ea typeface="Arial"/>
                <a:cs typeface="Arial"/>
                <a:sym typeface="Arial"/>
              </a:defRPr>
            </a:pPr>
            <a:r>
              <a:t>      </a:t>
            </a:r>
            <a:endParaRPr sz="800"/>
          </a:p>
          <a:p>
            <a:pPr>
              <a:defRPr sz="1200">
                <a:latin typeface="SimSun"/>
                <a:ea typeface="SimSun"/>
                <a:cs typeface="SimSun"/>
                <a:sym typeface="SimSun"/>
              </a:defRPr>
            </a:pPr>
            <a:r>
              <a:t>秉承现有，</a:t>
            </a:r>
            <a:r>
              <a:rPr>
                <a:latin typeface="+mn-lt"/>
                <a:ea typeface="+mn-ea"/>
                <a:cs typeface="+mn-cs"/>
                <a:sym typeface="Calibri"/>
              </a:rPr>
              <a:t> </a:t>
            </a:r>
            <a:r>
              <a:t>同事让人感觉与时并进。</a:t>
            </a:r>
          </a:p>
        </p:txBody>
      </p:sp>
      <p:sp>
        <p:nvSpPr>
          <p:cNvPr id="196" name="Rectangle 5"/>
          <p:cNvSpPr/>
          <p:nvPr/>
        </p:nvSpPr>
        <p:spPr>
          <a:xfrm>
            <a:off x="0" y="199992"/>
            <a:ext cx="9144000" cy="435588"/>
          </a:xfrm>
          <a:prstGeom prst="rect">
            <a:avLst/>
          </a:prstGeom>
          <a:solidFill>
            <a:srgbClr val="FF8989"/>
          </a:solidFill>
          <a:ln w="12700">
            <a:miter lim="400000"/>
          </a:ln>
          <a:extLst>
            <a:ext uri="{C572A759-6A51-4108-AA02-DFA0A04FC94B}">
              <ma14:wrappingTextBoxFlag xmlns:ma14="http://schemas.microsoft.com/office/mac/drawingml/2011/main" val="1"/>
            </a:ext>
          </a:extLst>
        </p:spPr>
        <p:txBody>
          <a:bodyPr lIns="45719" rIns="45719" anchor="ctr">
            <a:spAutoFit/>
          </a:bodyPr>
          <a:lstStyle/>
          <a:p>
            <a:pPr>
              <a:defRPr b="1" sz="1200" u="sng">
                <a:latin typeface="Arial"/>
                <a:ea typeface="Arial"/>
                <a:cs typeface="Arial"/>
                <a:sym typeface="Arial"/>
              </a:defRPr>
            </a:pPr>
            <a:r>
              <a:t>Our Corporate logo </a:t>
            </a:r>
            <a:r>
              <a:rPr>
                <a:latin typeface="Times New Roman"/>
                <a:ea typeface="Times New Roman"/>
                <a:cs typeface="Times New Roman"/>
                <a:sym typeface="Times New Roman"/>
              </a:rPr>
              <a:t>我们的标志</a:t>
            </a:r>
            <a:endParaRPr sz="900"/>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8" name="Rectangle 5"/>
          <p:cNvSpPr/>
          <p:nvPr/>
        </p:nvSpPr>
        <p:spPr>
          <a:xfrm>
            <a:off x="0" y="199992"/>
            <a:ext cx="9144000" cy="435588"/>
          </a:xfrm>
          <a:prstGeom prst="rect">
            <a:avLst/>
          </a:prstGeom>
          <a:solidFill>
            <a:srgbClr val="FF8989"/>
          </a:solidFill>
          <a:ln w="12700">
            <a:miter lim="400000"/>
          </a:ln>
          <a:extLst>
            <a:ext uri="{C572A759-6A51-4108-AA02-DFA0A04FC94B}">
              <ma14:wrappingTextBoxFlag xmlns:ma14="http://schemas.microsoft.com/office/mac/drawingml/2011/main" val="1"/>
            </a:ext>
          </a:extLst>
        </p:spPr>
        <p:txBody>
          <a:bodyPr lIns="45719" rIns="45719" anchor="ctr">
            <a:spAutoFit/>
          </a:bodyPr>
          <a:lstStyle/>
          <a:p>
            <a:pPr>
              <a:defRPr b="1" sz="1200" u="sng">
                <a:latin typeface="Arial"/>
                <a:ea typeface="Arial"/>
                <a:cs typeface="Arial"/>
                <a:sym typeface="Arial"/>
              </a:defRPr>
            </a:pPr>
            <a:r>
              <a:t>Our Vision </a:t>
            </a:r>
            <a:r>
              <a:rPr>
                <a:latin typeface="Times New Roman"/>
                <a:ea typeface="Times New Roman"/>
                <a:cs typeface="Times New Roman"/>
                <a:sym typeface="Times New Roman"/>
              </a:rPr>
              <a:t>我们的意愿</a:t>
            </a:r>
            <a:endParaRPr sz="900"/>
          </a:p>
        </p:txBody>
      </p:sp>
      <p:sp>
        <p:nvSpPr>
          <p:cNvPr id="199" name="TextBox 4"/>
          <p:cNvSpPr txBox="1"/>
          <p:nvPr/>
        </p:nvSpPr>
        <p:spPr>
          <a:xfrm>
            <a:off x="220717" y="1023656"/>
            <a:ext cx="7431314" cy="485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200"/>
            </a:pPr>
            <a:r>
              <a:t>Proliferate Chinese Culture and diversity with quality, integrity and respect.</a:t>
            </a:r>
          </a:p>
          <a:p>
            <a:pPr>
              <a:defRPr sz="1200"/>
            </a:pPr>
            <a:r>
              <a:t>以品质，诚信与尊重传承和弘扬中华文化。</a:t>
            </a:r>
          </a:p>
        </p:txBody>
      </p:sp>
      <p:sp>
        <p:nvSpPr>
          <p:cNvPr id="200" name="Rectangle 5"/>
          <p:cNvSpPr/>
          <p:nvPr/>
        </p:nvSpPr>
        <p:spPr>
          <a:xfrm>
            <a:off x="0" y="2392669"/>
            <a:ext cx="9144000" cy="485141"/>
          </a:xfrm>
          <a:prstGeom prst="rect">
            <a:avLst/>
          </a:prstGeom>
          <a:solidFill>
            <a:srgbClr val="FF8989"/>
          </a:solidFill>
          <a:ln w="12700">
            <a:miter lim="400000"/>
          </a:ln>
          <a:extLst>
            <a:ext uri="{C572A759-6A51-4108-AA02-DFA0A04FC94B}">
              <ma14:wrappingTextBoxFlag xmlns:ma14="http://schemas.microsoft.com/office/mac/drawingml/2011/main" val="1"/>
            </a:ext>
          </a:extLst>
        </p:spPr>
        <p:txBody>
          <a:bodyPr lIns="45719" rIns="45719" anchor="ctr">
            <a:spAutoFit/>
          </a:bodyPr>
          <a:lstStyle/>
          <a:p>
            <a:pPr>
              <a:defRPr b="1" sz="1200" u="sng">
                <a:latin typeface="Arial"/>
                <a:ea typeface="Arial"/>
                <a:cs typeface="Arial"/>
                <a:sym typeface="Arial"/>
              </a:defRPr>
            </a:pPr>
            <a:r>
              <a:t>Our Mission </a:t>
            </a:r>
            <a:r>
              <a:rPr>
                <a:latin typeface="Times New Roman"/>
                <a:ea typeface="Times New Roman"/>
                <a:cs typeface="Times New Roman"/>
                <a:sym typeface="Times New Roman"/>
              </a:rPr>
              <a:t>我们的使命</a:t>
            </a:r>
          </a:p>
        </p:txBody>
      </p:sp>
      <p:sp>
        <p:nvSpPr>
          <p:cNvPr id="201" name="Rectangle 8"/>
          <p:cNvSpPr txBox="1"/>
          <p:nvPr/>
        </p:nvSpPr>
        <p:spPr>
          <a:xfrm>
            <a:off x="394136" y="3226474"/>
            <a:ext cx="7772401" cy="662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200"/>
            </a:pPr>
            <a:r>
              <a:t>To serve the ethnic Chinese community with quality Chinese products.</a:t>
            </a:r>
          </a:p>
          <a:p>
            <a:pPr>
              <a:defRPr sz="1200"/>
            </a:pPr>
            <a:r>
              <a:t>To promote quality Chinese products to the market that is value for money.</a:t>
            </a:r>
          </a:p>
          <a:p>
            <a:pPr>
              <a:defRPr sz="1200"/>
            </a:pPr>
            <a:r>
              <a:rPr>
                <a:latin typeface="Times New Roman"/>
                <a:ea typeface="Times New Roman"/>
                <a:cs typeface="Times New Roman"/>
                <a:sym typeface="Times New Roman"/>
              </a:rPr>
              <a:t>以优质商品服务华人社群。向市场推广物有所值的优质中国商品。</a:t>
            </a:r>
          </a:p>
        </p:txBody>
      </p:sp>
      <p:sp>
        <p:nvSpPr>
          <p:cNvPr id="202" name="Rectangle 9"/>
          <p:cNvSpPr/>
          <p:nvPr/>
        </p:nvSpPr>
        <p:spPr>
          <a:xfrm>
            <a:off x="0" y="4549442"/>
            <a:ext cx="9144000" cy="485141"/>
          </a:xfrm>
          <a:prstGeom prst="rect">
            <a:avLst/>
          </a:prstGeom>
          <a:solidFill>
            <a:srgbClr val="FF8989"/>
          </a:solidFill>
          <a:ln w="12700">
            <a:miter lim="400000"/>
          </a:ln>
          <a:extLst>
            <a:ext uri="{C572A759-6A51-4108-AA02-DFA0A04FC94B}">
              <ma14:wrappingTextBoxFlag xmlns:ma14="http://schemas.microsoft.com/office/mac/drawingml/2011/main" val="1"/>
            </a:ext>
          </a:extLst>
        </p:spPr>
        <p:txBody>
          <a:bodyPr lIns="45719" rIns="45719" anchor="ctr">
            <a:spAutoFit/>
          </a:bodyPr>
          <a:lstStyle/>
          <a:p>
            <a:pPr>
              <a:defRPr b="1" sz="1200" u="sng">
                <a:latin typeface="Arial"/>
                <a:ea typeface="Arial"/>
                <a:cs typeface="Arial"/>
                <a:sym typeface="Arial"/>
              </a:defRPr>
            </a:pPr>
            <a:r>
              <a:t>Our Service Vision </a:t>
            </a:r>
            <a:r>
              <a:rPr>
                <a:latin typeface="Times New Roman"/>
                <a:ea typeface="Times New Roman"/>
                <a:cs typeface="Times New Roman"/>
                <a:sym typeface="Times New Roman"/>
              </a:rPr>
              <a:t>我们的服务宗旨</a:t>
            </a:r>
          </a:p>
        </p:txBody>
      </p:sp>
      <p:sp>
        <p:nvSpPr>
          <p:cNvPr id="203" name="Rectangle 10"/>
          <p:cNvSpPr txBox="1"/>
          <p:nvPr/>
        </p:nvSpPr>
        <p:spPr>
          <a:xfrm>
            <a:off x="394137" y="5319500"/>
            <a:ext cx="8169294" cy="1094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200">
                <a:latin typeface="Times New Roman"/>
                <a:ea typeface="Times New Roman"/>
                <a:cs typeface="Times New Roman"/>
                <a:sym typeface="Times New Roman"/>
              </a:defRPr>
            </a:pPr>
            <a:r>
              <a:t>Yue Hwa’s service vision is to make our shopper feel indulge in enjoyable remembrance of the Chinese tradition. </a:t>
            </a:r>
          </a:p>
          <a:p>
            <a:pPr algn="just">
              <a:defRPr sz="1200">
                <a:latin typeface="Times New Roman"/>
                <a:ea typeface="Times New Roman"/>
                <a:cs typeface="Times New Roman"/>
                <a:sym typeface="Times New Roman"/>
              </a:defRPr>
            </a:pPr>
            <a:r>
              <a:t>We brings it closer to you, especially for those who appreciates the culture, and for the younger ones to experience it. </a:t>
            </a:r>
          </a:p>
          <a:p>
            <a:pPr algn="just">
              <a:defRPr sz="1200">
                <a:latin typeface="Times New Roman"/>
                <a:ea typeface="Times New Roman"/>
                <a:cs typeface="Times New Roman"/>
                <a:sym typeface="Times New Roman"/>
              </a:defRPr>
            </a:pPr>
            <a:r>
              <a:t> </a:t>
            </a:r>
          </a:p>
          <a:p>
            <a:pPr algn="just">
              <a:defRPr sz="1200">
                <a:latin typeface="Times New Roman"/>
                <a:ea typeface="Times New Roman"/>
                <a:cs typeface="Times New Roman"/>
                <a:sym typeface="Times New Roman"/>
              </a:defRPr>
            </a:pPr>
            <a:r>
              <a:rPr>
                <a:latin typeface="SimSun"/>
                <a:ea typeface="SimSun"/>
                <a:cs typeface="SimSun"/>
                <a:sym typeface="SimSun"/>
              </a:rPr>
              <a:t>裕华国货的服务意愿是让顾客享受及欣赏中华文化的精髓。</a:t>
            </a:r>
          </a:p>
          <a:p>
            <a:pPr algn="just">
              <a:defRPr sz="1200">
                <a:latin typeface="Times New Roman"/>
                <a:ea typeface="Times New Roman"/>
                <a:cs typeface="Times New Roman"/>
                <a:sym typeface="Times New Roman"/>
              </a:defRPr>
            </a:pPr>
            <a:r>
              <a:rPr>
                <a:latin typeface="SimSun"/>
                <a:ea typeface="SimSun"/>
                <a:cs typeface="SimSun"/>
                <a:sym typeface="SimSun"/>
              </a:rPr>
              <a:t>我们把这流传上几千年的传统文化带给您，是给中华爱好者同时也让年轻一辈学习及感受其中传承的经典。</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5" name="Rectangle 7"/>
          <p:cNvSpPr txBox="1"/>
          <p:nvPr/>
        </p:nvSpPr>
        <p:spPr>
          <a:xfrm>
            <a:off x="217715" y="2553293"/>
            <a:ext cx="1035656" cy="264256"/>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sz="1200">
                <a:latin typeface="Arial"/>
                <a:ea typeface="Arial"/>
                <a:cs typeface="Arial"/>
                <a:sym typeface="Arial"/>
              </a:defRPr>
            </a:lvl1pPr>
          </a:lstStyle>
          <a:p>
            <a:pPr/>
            <a:r>
              <a:t>                      </a:t>
            </a:r>
          </a:p>
        </p:txBody>
      </p:sp>
      <p:sp>
        <p:nvSpPr>
          <p:cNvPr id="206" name="Rectangle 5"/>
          <p:cNvSpPr/>
          <p:nvPr/>
        </p:nvSpPr>
        <p:spPr>
          <a:xfrm>
            <a:off x="0" y="199992"/>
            <a:ext cx="9144000" cy="435588"/>
          </a:xfrm>
          <a:prstGeom prst="rect">
            <a:avLst/>
          </a:prstGeom>
          <a:solidFill>
            <a:srgbClr val="FF8989"/>
          </a:solidFill>
          <a:ln w="12700">
            <a:miter lim="400000"/>
          </a:ln>
          <a:extLst>
            <a:ext uri="{C572A759-6A51-4108-AA02-DFA0A04FC94B}">
              <ma14:wrappingTextBoxFlag xmlns:ma14="http://schemas.microsoft.com/office/mac/drawingml/2011/main" val="1"/>
            </a:ext>
          </a:extLst>
        </p:spPr>
        <p:txBody>
          <a:bodyPr lIns="45719" rIns="45719" anchor="ctr">
            <a:spAutoFit/>
          </a:bodyPr>
          <a:lstStyle/>
          <a:p>
            <a:pPr>
              <a:defRPr b="1" sz="1200" u="sng">
                <a:latin typeface="Arial"/>
                <a:ea typeface="Arial"/>
                <a:cs typeface="Arial"/>
                <a:sym typeface="Arial"/>
              </a:defRPr>
            </a:pPr>
            <a:r>
              <a:t>Our Signature Products </a:t>
            </a:r>
            <a:r>
              <a:rPr>
                <a:latin typeface="Times New Roman"/>
                <a:ea typeface="Times New Roman"/>
                <a:cs typeface="Times New Roman"/>
                <a:sym typeface="Times New Roman"/>
              </a:rPr>
              <a:t>我们的商品</a:t>
            </a:r>
            <a:endParaRPr sz="900"/>
          </a:p>
        </p:txBody>
      </p:sp>
      <p:sp>
        <p:nvSpPr>
          <p:cNvPr id="207" name="TextBox 1"/>
          <p:cNvSpPr txBox="1"/>
          <p:nvPr/>
        </p:nvSpPr>
        <p:spPr>
          <a:xfrm>
            <a:off x="890028" y="1530623"/>
            <a:ext cx="3631310" cy="428343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200000"/>
              </a:lnSpc>
              <a:defRPr sz="1600">
                <a:latin typeface="Times New Roman"/>
                <a:ea typeface="Times New Roman"/>
                <a:cs typeface="Times New Roman"/>
                <a:sym typeface="Times New Roman"/>
              </a:defRPr>
            </a:pPr>
            <a:r>
              <a:t>Healthcare </a:t>
            </a:r>
            <a:r>
              <a:rPr>
                <a:latin typeface="+mj-lt"/>
                <a:ea typeface="+mj-ea"/>
                <a:cs typeface="+mj-cs"/>
                <a:sym typeface="Helvetica"/>
              </a:rPr>
              <a:t>医药保健</a:t>
            </a:r>
          </a:p>
          <a:p>
            <a:pPr>
              <a:lnSpc>
                <a:spcPct val="200000"/>
              </a:lnSpc>
              <a:defRPr sz="1600">
                <a:latin typeface="Times New Roman"/>
                <a:ea typeface="Times New Roman"/>
                <a:cs typeface="Times New Roman"/>
                <a:sym typeface="Times New Roman"/>
              </a:defRPr>
            </a:pPr>
            <a:r>
              <a:t>Beauty &amp; Fragrance </a:t>
            </a:r>
            <a:r>
              <a:rPr>
                <a:latin typeface="+mj-lt"/>
                <a:ea typeface="+mj-ea"/>
                <a:cs typeface="+mj-cs"/>
                <a:sym typeface="Helvetica"/>
              </a:rPr>
              <a:t>美妆香水</a:t>
            </a:r>
          </a:p>
          <a:p>
            <a:pPr>
              <a:lnSpc>
                <a:spcPct val="200000"/>
              </a:lnSpc>
              <a:defRPr sz="1600">
                <a:latin typeface="Times New Roman"/>
                <a:ea typeface="Times New Roman"/>
                <a:cs typeface="Times New Roman"/>
                <a:sym typeface="Times New Roman"/>
              </a:defRPr>
            </a:pPr>
            <a:r>
              <a:t>Food </a:t>
            </a:r>
            <a:r>
              <a:rPr>
                <a:latin typeface="+mj-lt"/>
                <a:ea typeface="+mj-ea"/>
                <a:cs typeface="+mj-cs"/>
                <a:sym typeface="Helvetica"/>
              </a:rPr>
              <a:t>食品</a:t>
            </a:r>
          </a:p>
          <a:p>
            <a:pPr>
              <a:lnSpc>
                <a:spcPct val="200000"/>
              </a:lnSpc>
              <a:defRPr sz="1600">
                <a:latin typeface="Times New Roman"/>
                <a:ea typeface="Times New Roman"/>
                <a:cs typeface="Times New Roman"/>
                <a:sym typeface="Times New Roman"/>
              </a:defRPr>
            </a:pPr>
            <a:r>
              <a:t>Wine &amp; Tea </a:t>
            </a:r>
            <a:r>
              <a:rPr>
                <a:latin typeface="+mj-lt"/>
                <a:ea typeface="+mj-ea"/>
                <a:cs typeface="+mj-cs"/>
                <a:sym typeface="Helvetica"/>
              </a:rPr>
              <a:t>茶酒</a:t>
            </a:r>
          </a:p>
          <a:p>
            <a:pPr>
              <a:lnSpc>
                <a:spcPct val="200000"/>
              </a:lnSpc>
              <a:defRPr sz="1600">
                <a:latin typeface="Times New Roman"/>
                <a:ea typeface="Times New Roman"/>
                <a:cs typeface="Times New Roman"/>
                <a:sym typeface="Times New Roman"/>
              </a:defRPr>
            </a:pPr>
            <a:r>
              <a:t>Fashion &amp; Jewellery </a:t>
            </a:r>
            <a:r>
              <a:rPr>
                <a:latin typeface="+mj-lt"/>
                <a:ea typeface="+mj-ea"/>
                <a:cs typeface="+mj-cs"/>
                <a:sym typeface="Helvetica"/>
              </a:rPr>
              <a:t>服装</a:t>
            </a:r>
            <a:r>
              <a:t>&amp; </a:t>
            </a:r>
            <a:r>
              <a:rPr>
                <a:latin typeface="+mj-lt"/>
                <a:ea typeface="+mj-ea"/>
                <a:cs typeface="+mj-cs"/>
                <a:sym typeface="Helvetica"/>
              </a:rPr>
              <a:t>首饰</a:t>
            </a:r>
          </a:p>
          <a:p>
            <a:pPr>
              <a:lnSpc>
                <a:spcPct val="200000"/>
              </a:lnSpc>
              <a:defRPr sz="1600">
                <a:latin typeface="Times New Roman"/>
                <a:ea typeface="Times New Roman"/>
                <a:cs typeface="Times New Roman"/>
                <a:sym typeface="Times New Roman"/>
              </a:defRPr>
            </a:pPr>
            <a:r>
              <a:t>Arts craft </a:t>
            </a:r>
            <a:r>
              <a:rPr>
                <a:latin typeface="+mj-lt"/>
                <a:ea typeface="+mj-ea"/>
                <a:cs typeface="+mj-cs"/>
                <a:sym typeface="Helvetica"/>
              </a:rPr>
              <a:t>工艺品</a:t>
            </a:r>
          </a:p>
          <a:p>
            <a:pPr>
              <a:lnSpc>
                <a:spcPct val="200000"/>
              </a:lnSpc>
              <a:defRPr sz="1600">
                <a:latin typeface="Times New Roman"/>
                <a:ea typeface="Times New Roman"/>
                <a:cs typeface="Times New Roman"/>
                <a:sym typeface="Times New Roman"/>
              </a:defRPr>
            </a:pPr>
            <a:r>
              <a:t>Furniture </a:t>
            </a:r>
            <a:r>
              <a:rPr>
                <a:latin typeface="+mj-lt"/>
                <a:ea typeface="+mj-ea"/>
                <a:cs typeface="+mj-cs"/>
                <a:sym typeface="Helvetica"/>
              </a:rPr>
              <a:t>家具</a:t>
            </a:r>
          </a:p>
        </p:txBody>
      </p:sp>
      <p:pic>
        <p:nvPicPr>
          <p:cNvPr id="208" name="Picture 7" descr="Picture 7"/>
          <p:cNvPicPr>
            <a:picLocks noChangeAspect="1"/>
          </p:cNvPicPr>
          <p:nvPr/>
        </p:nvPicPr>
        <p:blipFill>
          <a:blip r:embed="rId2">
            <a:extLst/>
          </a:blip>
          <a:stretch>
            <a:fillRect/>
          </a:stretch>
        </p:blipFill>
        <p:spPr>
          <a:xfrm>
            <a:off x="4153997" y="1386115"/>
            <a:ext cx="4352926" cy="3333751"/>
          </a:xfrm>
          <a:prstGeom prst="rect">
            <a:avLst/>
          </a:pr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0" name="Rectangle 5"/>
          <p:cNvSpPr/>
          <p:nvPr/>
        </p:nvSpPr>
        <p:spPr>
          <a:xfrm>
            <a:off x="0" y="199992"/>
            <a:ext cx="9144000" cy="435588"/>
          </a:xfrm>
          <a:prstGeom prst="rect">
            <a:avLst/>
          </a:prstGeom>
          <a:solidFill>
            <a:srgbClr val="FF8989"/>
          </a:solidFill>
          <a:ln w="12700">
            <a:miter lim="400000"/>
          </a:ln>
          <a:extLst>
            <a:ext uri="{C572A759-6A51-4108-AA02-DFA0A04FC94B}">
              <ma14:wrappingTextBoxFlag xmlns:ma14="http://schemas.microsoft.com/office/mac/drawingml/2011/main" val="1"/>
            </a:ext>
          </a:extLst>
        </p:spPr>
        <p:txBody>
          <a:bodyPr lIns="45719" rIns="45719" anchor="ctr">
            <a:spAutoFit/>
          </a:bodyPr>
          <a:lstStyle/>
          <a:p>
            <a:pPr>
              <a:defRPr b="1" sz="1200" u="sng">
                <a:latin typeface="Arial"/>
                <a:ea typeface="Arial"/>
                <a:cs typeface="Arial"/>
                <a:sym typeface="Arial"/>
              </a:defRPr>
            </a:pPr>
            <a:r>
              <a:t>Our People </a:t>
            </a:r>
            <a:r>
              <a:rPr>
                <a:latin typeface="Times New Roman"/>
                <a:ea typeface="Times New Roman"/>
                <a:cs typeface="Times New Roman"/>
                <a:sym typeface="Times New Roman"/>
              </a:rPr>
              <a:t>我们的团队</a:t>
            </a:r>
            <a:endParaRPr sz="900"/>
          </a:p>
        </p:txBody>
      </p:sp>
      <p:pic>
        <p:nvPicPr>
          <p:cNvPr id="211" name="Picture 5" descr="Picture 5"/>
          <p:cNvPicPr>
            <a:picLocks noChangeAspect="1"/>
          </p:cNvPicPr>
          <p:nvPr/>
        </p:nvPicPr>
        <p:blipFill>
          <a:blip r:embed="rId2">
            <a:extLst/>
          </a:blip>
          <a:stretch>
            <a:fillRect/>
          </a:stretch>
        </p:blipFill>
        <p:spPr>
          <a:xfrm>
            <a:off x="641655" y="850419"/>
            <a:ext cx="2531943" cy="2119253"/>
          </a:xfrm>
          <a:prstGeom prst="rect">
            <a:avLst/>
          </a:prstGeom>
          <a:ln w="12700">
            <a:miter lim="400000"/>
          </a:ln>
        </p:spPr>
      </p:pic>
      <p:pic>
        <p:nvPicPr>
          <p:cNvPr id="212" name="Picture 6" descr="Picture 6"/>
          <p:cNvPicPr>
            <a:picLocks noChangeAspect="1"/>
          </p:cNvPicPr>
          <p:nvPr/>
        </p:nvPicPr>
        <p:blipFill>
          <a:blip r:embed="rId3">
            <a:extLst/>
          </a:blip>
          <a:stretch>
            <a:fillRect/>
          </a:stretch>
        </p:blipFill>
        <p:spPr>
          <a:xfrm>
            <a:off x="2930019" y="849863"/>
            <a:ext cx="2826758" cy="2120365"/>
          </a:xfrm>
          <a:prstGeom prst="rect">
            <a:avLst/>
          </a:prstGeom>
          <a:ln w="12700">
            <a:miter lim="400000"/>
          </a:ln>
        </p:spPr>
      </p:pic>
      <p:pic>
        <p:nvPicPr>
          <p:cNvPr id="213" name="Picture 7" descr="Picture 7"/>
          <p:cNvPicPr>
            <a:picLocks noChangeAspect="1"/>
          </p:cNvPicPr>
          <p:nvPr/>
        </p:nvPicPr>
        <p:blipFill>
          <a:blip r:embed="rId4">
            <a:extLst/>
          </a:blip>
          <a:stretch>
            <a:fillRect/>
          </a:stretch>
        </p:blipFill>
        <p:spPr>
          <a:xfrm>
            <a:off x="5517388" y="2755425"/>
            <a:ext cx="2740051" cy="2113648"/>
          </a:xfrm>
          <a:prstGeom prst="rect">
            <a:avLst/>
          </a:prstGeom>
          <a:ln w="12700">
            <a:miter lim="400000"/>
          </a:ln>
        </p:spPr>
      </p:pic>
      <p:pic>
        <p:nvPicPr>
          <p:cNvPr id="214" name="Picture 8" descr="Picture 8"/>
          <p:cNvPicPr>
            <a:picLocks noChangeAspect="1"/>
          </p:cNvPicPr>
          <p:nvPr/>
        </p:nvPicPr>
        <p:blipFill>
          <a:blip r:embed="rId5">
            <a:extLst/>
          </a:blip>
          <a:stretch>
            <a:fillRect/>
          </a:stretch>
        </p:blipFill>
        <p:spPr>
          <a:xfrm>
            <a:off x="648107" y="4708288"/>
            <a:ext cx="2678928" cy="1802933"/>
          </a:xfrm>
          <a:prstGeom prst="rect">
            <a:avLst/>
          </a:prstGeom>
          <a:ln w="12700">
            <a:miter lim="400000"/>
          </a:ln>
        </p:spPr>
      </p:pic>
      <p:pic>
        <p:nvPicPr>
          <p:cNvPr id="215" name="Picture 9" descr="Picture 9"/>
          <p:cNvPicPr>
            <a:picLocks noChangeAspect="1"/>
          </p:cNvPicPr>
          <p:nvPr/>
        </p:nvPicPr>
        <p:blipFill>
          <a:blip r:embed="rId6">
            <a:extLst/>
          </a:blip>
          <a:stretch>
            <a:fillRect/>
          </a:stretch>
        </p:blipFill>
        <p:spPr>
          <a:xfrm>
            <a:off x="5600013" y="4659793"/>
            <a:ext cx="2636014" cy="1889999"/>
          </a:xfrm>
          <a:prstGeom prst="rect">
            <a:avLst/>
          </a:prstGeom>
          <a:ln w="12700">
            <a:miter lim="400000"/>
          </a:ln>
        </p:spPr>
      </p:pic>
      <p:pic>
        <p:nvPicPr>
          <p:cNvPr id="216" name="Picture 10" descr="Picture 10"/>
          <p:cNvPicPr>
            <a:picLocks noChangeAspect="1"/>
          </p:cNvPicPr>
          <p:nvPr/>
        </p:nvPicPr>
        <p:blipFill>
          <a:blip r:embed="rId7">
            <a:extLst/>
          </a:blip>
          <a:stretch>
            <a:fillRect/>
          </a:stretch>
        </p:blipFill>
        <p:spPr>
          <a:xfrm>
            <a:off x="5442055" y="849863"/>
            <a:ext cx="2826759" cy="2131887"/>
          </a:xfrm>
          <a:prstGeom prst="rect">
            <a:avLst/>
          </a:prstGeom>
          <a:ln w="12700">
            <a:miter lim="400000"/>
          </a:ln>
        </p:spPr>
      </p:pic>
      <p:pic>
        <p:nvPicPr>
          <p:cNvPr id="217" name="Picture 11" descr="Picture 11"/>
          <p:cNvPicPr>
            <a:picLocks noChangeAspect="1"/>
          </p:cNvPicPr>
          <p:nvPr/>
        </p:nvPicPr>
        <p:blipFill>
          <a:blip r:embed="rId8">
            <a:extLst/>
          </a:blip>
          <a:stretch>
            <a:fillRect/>
          </a:stretch>
        </p:blipFill>
        <p:spPr>
          <a:xfrm>
            <a:off x="3068374" y="4686736"/>
            <a:ext cx="2766140" cy="1855477"/>
          </a:xfrm>
          <a:prstGeom prst="rect">
            <a:avLst/>
          </a:prstGeom>
          <a:ln w="12700">
            <a:miter lim="400000"/>
          </a:ln>
        </p:spPr>
      </p:pic>
      <p:pic>
        <p:nvPicPr>
          <p:cNvPr id="218" name="Picture 12" descr="Picture 12"/>
          <p:cNvPicPr>
            <a:picLocks noChangeAspect="1"/>
          </p:cNvPicPr>
          <p:nvPr/>
        </p:nvPicPr>
        <p:blipFill>
          <a:blip r:embed="rId9">
            <a:extLst/>
          </a:blip>
          <a:stretch>
            <a:fillRect/>
          </a:stretch>
        </p:blipFill>
        <p:spPr>
          <a:xfrm>
            <a:off x="655841" y="2765597"/>
            <a:ext cx="2566629" cy="2129893"/>
          </a:xfrm>
          <a:prstGeom prst="rect">
            <a:avLst/>
          </a:prstGeom>
          <a:ln w="12700">
            <a:miter lim="400000"/>
          </a:ln>
        </p:spPr>
      </p:pic>
      <p:pic>
        <p:nvPicPr>
          <p:cNvPr id="219" name="Picture 13" descr="Picture 13"/>
          <p:cNvPicPr>
            <a:picLocks noChangeAspect="1"/>
          </p:cNvPicPr>
          <p:nvPr/>
        </p:nvPicPr>
        <p:blipFill>
          <a:blip r:embed="rId10">
            <a:extLst/>
          </a:blip>
          <a:stretch>
            <a:fillRect/>
          </a:stretch>
        </p:blipFill>
        <p:spPr>
          <a:xfrm>
            <a:off x="2991292" y="2778041"/>
            <a:ext cx="2811121" cy="2101647"/>
          </a:xfrm>
          <a:prstGeom prst="rect">
            <a:avLst/>
          </a:prstGeom>
          <a:ln w="12700">
            <a:miter lim="400000"/>
          </a:ln>
        </p:spPr>
      </p:pic>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1" name="Rectangle 5"/>
          <p:cNvSpPr/>
          <p:nvPr/>
        </p:nvSpPr>
        <p:spPr>
          <a:xfrm>
            <a:off x="0" y="199992"/>
            <a:ext cx="9144000" cy="435588"/>
          </a:xfrm>
          <a:prstGeom prst="rect">
            <a:avLst/>
          </a:prstGeom>
          <a:solidFill>
            <a:srgbClr val="FF8989"/>
          </a:solidFill>
          <a:ln w="12700">
            <a:miter lim="400000"/>
          </a:ln>
          <a:extLst>
            <a:ext uri="{C572A759-6A51-4108-AA02-DFA0A04FC94B}">
              <ma14:wrappingTextBoxFlag xmlns:ma14="http://schemas.microsoft.com/office/mac/drawingml/2011/main" val="1"/>
            </a:ext>
          </a:extLst>
        </p:spPr>
        <p:txBody>
          <a:bodyPr lIns="45719" rIns="45719" anchor="ctr">
            <a:spAutoFit/>
          </a:bodyPr>
          <a:lstStyle/>
          <a:p>
            <a:pPr>
              <a:defRPr b="1" sz="1200" u="sng">
                <a:latin typeface="Arial"/>
                <a:ea typeface="Arial"/>
                <a:cs typeface="Arial"/>
                <a:sym typeface="Arial"/>
              </a:defRPr>
            </a:pPr>
            <a:r>
              <a:t>Our Social Responsibility </a:t>
            </a:r>
            <a:r>
              <a:rPr>
                <a:latin typeface="Times New Roman"/>
                <a:ea typeface="Times New Roman"/>
                <a:cs typeface="Times New Roman"/>
                <a:sym typeface="Times New Roman"/>
              </a:rPr>
              <a:t>我们的社会责任</a:t>
            </a:r>
            <a:endParaRPr sz="900"/>
          </a:p>
        </p:txBody>
      </p:sp>
      <p:sp>
        <p:nvSpPr>
          <p:cNvPr id="222" name="Rectangle 4"/>
          <p:cNvSpPr txBox="1"/>
          <p:nvPr/>
        </p:nvSpPr>
        <p:spPr>
          <a:xfrm>
            <a:off x="408150" y="1109530"/>
            <a:ext cx="8416536" cy="1018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200"/>
            </a:pPr>
            <a:r>
              <a:t>2016 Jun, Yue Hwa organize Art&amp; craft Charity Sale together with Singapore Diabetic Society at Yue Hwa building .</a:t>
            </a:r>
          </a:p>
          <a:p>
            <a:pPr>
              <a:defRPr sz="1200"/>
            </a:pPr>
            <a:r>
              <a:t>Yue Hwa donate 1 to 1 amount of the charity sale to Singapore Diabetic Society.</a:t>
            </a:r>
          </a:p>
          <a:p>
            <a:pPr>
              <a:defRPr sz="1200"/>
            </a:pPr>
            <a:r>
              <a:t>2016</a:t>
            </a:r>
            <a:r>
              <a:rPr>
                <a:latin typeface="SimSun"/>
                <a:ea typeface="SimSun"/>
                <a:cs typeface="SimSun"/>
                <a:sym typeface="SimSun"/>
              </a:rPr>
              <a:t>年六月，裕华国货与新加坡糖尿病协会举办筹款活动，全部义卖所得裕华以一对一的方式捐赠给新加坡糖尿病协会。</a:t>
            </a:r>
          </a:p>
          <a:p>
            <a:pPr>
              <a:defRPr sz="1200"/>
            </a:pPr>
            <a:br/>
          </a:p>
        </p:txBody>
      </p:sp>
      <p:grpSp>
        <p:nvGrpSpPr>
          <p:cNvPr id="226" name="Group 9"/>
          <p:cNvGrpSpPr/>
          <p:nvPr/>
        </p:nvGrpSpPr>
        <p:grpSpPr>
          <a:xfrm>
            <a:off x="1600833" y="2449815"/>
            <a:ext cx="5329833" cy="3647092"/>
            <a:chOff x="0" y="0"/>
            <a:chExt cx="5329832" cy="3647090"/>
          </a:xfrm>
        </p:grpSpPr>
        <p:pic>
          <p:nvPicPr>
            <p:cNvPr id="223" name="Picture 5" descr="Picture 5"/>
            <p:cNvPicPr>
              <a:picLocks noChangeAspect="1"/>
            </p:cNvPicPr>
            <p:nvPr/>
          </p:nvPicPr>
          <p:blipFill>
            <a:blip r:embed="rId2">
              <a:extLst/>
            </a:blip>
            <a:stretch>
              <a:fillRect/>
            </a:stretch>
          </p:blipFill>
          <p:spPr>
            <a:xfrm>
              <a:off x="2793852" y="0"/>
              <a:ext cx="2535981" cy="1863880"/>
            </a:xfrm>
            <a:prstGeom prst="rect">
              <a:avLst/>
            </a:prstGeom>
            <a:ln w="12700" cap="flat">
              <a:noFill/>
              <a:miter lim="400000"/>
            </a:ln>
            <a:effectLst>
              <a:outerShdw sx="100000" sy="100000" kx="0" ky="0" algn="b" rotWithShape="0" blurRad="190500" dist="0" dir="0">
                <a:srgbClr val="000000">
                  <a:alpha val="70000"/>
                </a:srgbClr>
              </a:outerShdw>
            </a:effectLst>
          </p:spPr>
        </p:pic>
        <p:pic>
          <p:nvPicPr>
            <p:cNvPr id="224" name="Picture 6" descr="Picture 6"/>
            <p:cNvPicPr>
              <a:picLocks noChangeAspect="1"/>
            </p:cNvPicPr>
            <p:nvPr/>
          </p:nvPicPr>
          <p:blipFill>
            <a:blip r:embed="rId3">
              <a:extLst/>
            </a:blip>
            <a:stretch>
              <a:fillRect/>
            </a:stretch>
          </p:blipFill>
          <p:spPr>
            <a:xfrm>
              <a:off x="0" y="0"/>
              <a:ext cx="2680612" cy="3647091"/>
            </a:xfrm>
            <a:prstGeom prst="rect">
              <a:avLst/>
            </a:prstGeom>
            <a:ln w="12700" cap="flat">
              <a:noFill/>
              <a:miter lim="400000"/>
            </a:ln>
            <a:effectLst>
              <a:outerShdw sx="100000" sy="100000" kx="0" ky="0" algn="b" rotWithShape="0" blurRad="190500" dist="0" dir="0">
                <a:srgbClr val="000000">
                  <a:alpha val="70000"/>
                </a:srgbClr>
              </a:outerShdw>
            </a:effectLst>
          </p:spPr>
        </p:pic>
        <p:pic>
          <p:nvPicPr>
            <p:cNvPr id="225" name="Picture 8" descr="Picture 8"/>
            <p:cNvPicPr>
              <a:picLocks noChangeAspect="1"/>
            </p:cNvPicPr>
            <p:nvPr/>
          </p:nvPicPr>
          <p:blipFill>
            <a:blip r:embed="rId4">
              <a:extLst/>
            </a:blip>
            <a:stretch>
              <a:fillRect/>
            </a:stretch>
          </p:blipFill>
          <p:spPr>
            <a:xfrm>
              <a:off x="2793852" y="1967145"/>
              <a:ext cx="2535981" cy="1679945"/>
            </a:xfrm>
            <a:prstGeom prst="rect">
              <a:avLst/>
            </a:prstGeom>
            <a:ln w="12700" cap="flat">
              <a:noFill/>
              <a:miter lim="400000"/>
            </a:ln>
            <a:effectLst>
              <a:outerShdw sx="100000" sy="100000" kx="0" ky="0" algn="b" rotWithShape="0" blurRad="190500" dist="0" dir="0">
                <a:srgbClr val="000000">
                  <a:alpha val="70000"/>
                </a:srgbClr>
              </a:outerShdw>
            </a:effectLst>
          </p:spPr>
        </p:pic>
      </p:gr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