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8" r:id="rId5"/>
    <p:sldId id="27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28"/>
    <a:srgbClr val="E91078"/>
    <a:srgbClr val="13A74E"/>
    <a:srgbClr val="FEC50C"/>
    <a:srgbClr val="4472C4"/>
    <a:srgbClr val="F8D7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9E4F4C-017E-4A60-8F69-5A1624D75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D784C11-ADF6-49FA-90D1-BD82103F14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AED034-C2B1-41ED-A88A-82641E16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EC01FBC-F1F3-469C-9F05-CC20E5D4B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C4609D1-C78F-4DCF-AC70-8F1BFFF4F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355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992859-F2BC-42EA-88D8-8CBC08CA2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EB6F981-3D99-43BB-8EAB-BE850C1CA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36D68F4-BF83-4766-AF83-C4B5C897F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0E4737-A199-4A58-A8EF-02A6D7AB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4F6577-292F-4B9C-8E8F-2902C8E28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35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70E83A-9C8C-4EA5-A0C6-8A29240FB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62404BD-C80D-4816-8752-45BDA0A4F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2DE994-F140-4F2B-B256-A8090AF16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384278F-EF7A-4795-B913-AAF944F55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C6E7C3C-53B0-4C13-BED6-72F599CAB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254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9F2C14D-EE2D-40FA-B6D8-AFC2D91E3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8CFBD7-D399-40E6-9387-CE435E6889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750552B-49D1-44D6-B9C4-9C9C3B1355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9785ADD-777E-497A-AE73-D61CE47D5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95AFA03-4C83-4E82-8EEB-08833D3BB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3CE7201-732B-434D-B8E1-ED765BAD6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260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B95435-9732-4F2C-B205-2274D7073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BE0DB4D-F138-4CCA-A686-73CF2C122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4A1E95C-538B-49B1-B0C8-004992E9B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A958B5CE-7785-4CF6-AB51-7FA877520B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77BE71B-2C9E-430A-B6DC-EB19938939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5F1A0C5B-58E1-45AD-BEA0-89025CC61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B78EA68B-CB2A-4E52-ADAB-EC11D33AC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2B6475D-D3B6-4917-A85A-3E1A9A83D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39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A0033A-CFC7-437B-965D-9403FCB50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D21F236-67E0-4567-9D8F-DD5B3B918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C396DA3-EE1D-450D-BA77-FA1B67714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AAFAAFB-B4A3-4157-A669-6C1DC6E99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00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4C67181-54A4-47A0-86E7-323693E39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8CAB20C2-9C42-4E32-B56A-2998DC34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47A8C4E-4970-4416-BB49-BD664599C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949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62FE47-91C1-41C9-B959-70D8AE509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690489C-1F67-4E92-AC8B-E18645DA2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2DCC236-8E7A-4984-988D-174F3F94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3791E60-7DDC-4D75-87B1-190250F86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6F1CA0A-E0ED-4481-987D-9EB1722F5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6575BCA-B978-4063-9CE7-2387397F7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706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0604A42-D1DF-4D9C-A1BC-6BE2917B4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087603B-9300-492D-8248-FEC479BD57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C4DA351-14F1-4256-96B8-FE1A1FA6C5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A7F37FE-B735-4961-8B42-19419F19B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FCF144E-9AAE-413F-BBF1-8F3BDA0F4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C51C22D-ADCE-44F5-940F-CC68E29A9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28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F02F7A-2C46-4A32-A205-5F43F7860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B3A149A-12B7-40FA-846B-6F79DF908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E351A87-FA80-40A1-9326-14294D7B8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5897B60-AEE8-47B6-9915-60036947A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999F799-BBAC-4AB5-8D80-B4BFB5EB8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65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65B60176-EEA1-4985-9061-F78A9C7DE5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DBC4C52-99B0-4647-AD2D-435353AACD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96B95AC-B84F-485E-BD4D-400615A9A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F24719D-EF2E-4297-82E6-90E492046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29E3B6A-A58E-4317-90EF-7DDBF4963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74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4978F4A-095E-4659-BD5B-9FDE95ECD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00FD77D-25D7-4927-AECD-E2A040F52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D722DF-2465-4101-B3E0-B598449D82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D4B71-4DD7-48A5-9A34-D06422C4EBA1}" type="datetimeFigureOut">
              <a:rPr lang="en-US" smtClean="0"/>
              <a:t>09/04/2021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50BC991-5DCA-48B5-87C8-6338C74469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AFE1058-2EEF-45DE-A872-B966D059A1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72D9C-15D1-4A79-ACBF-887B29747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6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5C1A9567-D7A5-40B8-8AC7-91F126D70A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6" y="0"/>
            <a:ext cx="12193431" cy="68579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72718E3-099E-4157-8C01-5E11FFDA496E}"/>
              </a:ext>
            </a:extLst>
          </p:cNvPr>
          <p:cNvSpPr/>
          <p:nvPr/>
        </p:nvSpPr>
        <p:spPr>
          <a:xfrm>
            <a:off x="2214573" y="3685717"/>
            <a:ext cx="7762850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2765" algn="ctr">
              <a:spcBef>
                <a:spcPts val="1200"/>
              </a:spcBef>
              <a:spcAft>
                <a:spcPts val="0"/>
              </a:spcAft>
            </a:pPr>
            <a:r>
              <a:rPr lang="en-US" sz="4000" b="1" cap="all" dirty="0" smtClean="0">
                <a:solidFill>
                  <a:srgbClr val="0055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WELCOME TO</a:t>
            </a:r>
            <a:endParaRPr lang="en-US" sz="4000" b="1" cap="all" dirty="0">
              <a:solidFill>
                <a:srgbClr val="0055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532765" algn="ctr">
              <a:spcBef>
                <a:spcPts val="1200"/>
              </a:spcBef>
              <a:spcAft>
                <a:spcPts val="0"/>
              </a:spcAft>
            </a:pPr>
            <a:r>
              <a:rPr lang="en-US" sz="7200" b="1" cap="all" dirty="0" smtClean="0">
                <a:solidFill>
                  <a:srgbClr val="E910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DONG THAP</a:t>
            </a:r>
            <a:endParaRPr lang="en-US" sz="7200" b="1" dirty="0">
              <a:solidFill>
                <a:srgbClr val="E910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9" name="Picture 2" descr="D:\E\Projects\Dong Thap 2010\Gap mat DN tai HN 2011\logo DT.png">
            <a:extLst>
              <a:ext uri="{FF2B5EF4-FFF2-40B4-BE49-F238E27FC236}">
                <a16:creationId xmlns="" xmlns:a16="http://schemas.microsoft.com/office/drawing/2014/main" id="{38F2F411-A2AB-4C65-8C41-DBC1429C8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19" y="97342"/>
            <a:ext cx="2121159" cy="212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3514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ontent Placeholder 8">
            <a:extLst>
              <a:ext uri="{FF2B5EF4-FFF2-40B4-BE49-F238E27FC236}">
                <a16:creationId xmlns="" xmlns:a16="http://schemas.microsoft.com/office/drawing/2014/main" id="{54EFCA04-5329-4E30-91AD-1162348DF5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3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800A072-1E35-489C-A409-18EEAF4D510F}"/>
              </a:ext>
            </a:extLst>
          </p:cNvPr>
          <p:cNvSpPr txBox="1"/>
          <p:nvPr/>
        </p:nvSpPr>
        <p:spPr>
          <a:xfrm>
            <a:off x="484532" y="1222369"/>
            <a:ext cx="6097656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Total area: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338.385</a:t>
            </a:r>
            <a:r>
              <a:rPr lang="en-US" sz="2400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</a:t>
            </a:r>
            <a:r>
              <a:rPr lang="en-US" sz="2400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(82,14% </a:t>
            </a:r>
            <a:r>
              <a:rPr lang="en-US" sz="2400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Agricultural land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17,86%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Non-</a:t>
            </a:r>
            <a:r>
              <a:rPr lang="en-US" sz="2400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Agricultural 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land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Population: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1.598.754</a:t>
            </a:r>
            <a:r>
              <a:rPr lang="en-US" sz="2400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(798.855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men;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799.899 </a:t>
            </a:r>
            <a:r>
              <a:rPr lang="en-US" sz="2400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women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Working age: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929.663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sz="2400" dirty="0" smtClean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(515.696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men/413.967 women, trained 13,45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% 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GRDP: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51,5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millions dong/people/year </a:t>
            </a:r>
            <a:r>
              <a:rPr lang="en-US" sz="24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2.223 USD)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7932112-A11E-4D91-9894-37801ADC97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88" y="1046237"/>
            <a:ext cx="5234646" cy="53495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98BF4F4-C888-40AB-845D-4ED075B7CD57}"/>
              </a:ext>
            </a:extLst>
          </p:cNvPr>
          <p:cNvSpPr txBox="1"/>
          <p:nvPr/>
        </p:nvSpPr>
        <p:spPr>
          <a:xfrm>
            <a:off x="386301" y="315860"/>
            <a:ext cx="55254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GENERAL INFORMATION</a:t>
            </a:r>
            <a:endParaRPr lang="en-US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960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8">
            <a:extLst>
              <a:ext uri="{FF2B5EF4-FFF2-40B4-BE49-F238E27FC236}">
                <a16:creationId xmlns="" xmlns:a16="http://schemas.microsoft.com/office/drawing/2014/main" id="{8D7F93C5-505C-4F2C-AD76-A99AE9F4B8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33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CDF33E8-D004-4A55-8561-6103F83F9B54}"/>
              </a:ext>
            </a:extLst>
          </p:cNvPr>
          <p:cNvSpPr txBox="1"/>
          <p:nvPr/>
        </p:nvSpPr>
        <p:spPr>
          <a:xfrm>
            <a:off x="559378" y="1113150"/>
            <a:ext cx="609765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Economic structure: </a:t>
            </a:r>
            <a:endParaRPr lang="en-US" sz="24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Agriculture, forestry and fisheries: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35,41%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Industry and construction: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19,36%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Service: </a:t>
            </a:r>
            <a:r>
              <a:rPr lang="en-US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45,23%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24562D9-14BA-4DE1-B9D3-520AAF1C3AB0}"/>
              </a:ext>
            </a:extLst>
          </p:cNvPr>
          <p:cNvSpPr txBox="1"/>
          <p:nvPr/>
        </p:nvSpPr>
        <p:spPr>
          <a:xfrm>
            <a:off x="559378" y="3469302"/>
            <a:ext cx="61970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fr-FR" sz="2400" b="1" dirty="0" err="1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retail</a:t>
            </a:r>
            <a:r>
              <a:rPr lang="fr-FR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sales of </a:t>
            </a:r>
            <a:r>
              <a:rPr lang="fr-FR" sz="2400" b="1" dirty="0" err="1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goods</a:t>
            </a:r>
            <a:r>
              <a:rPr lang="fr-FR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and service revenue:</a:t>
            </a:r>
            <a:r>
              <a:rPr lang="fr-FR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94.361</a:t>
            </a:r>
            <a:r>
              <a:rPr lang="fr-FR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billions dong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2149DCC-AC8B-472E-8694-DD055EAA8474}"/>
              </a:ext>
            </a:extLst>
          </p:cNvPr>
          <p:cNvSpPr txBox="1"/>
          <p:nvPr/>
        </p:nvSpPr>
        <p:spPr>
          <a:xfrm>
            <a:off x="509683" y="4580904"/>
            <a:ext cx="619704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Import and export turnover:</a:t>
            </a:r>
            <a:endParaRPr lang="en-US" sz="24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r-FR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fr-FR" sz="2400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Exports</a:t>
            </a:r>
            <a:r>
              <a:rPr lang="fr-FR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1.340.601 USD  </a:t>
            </a:r>
            <a:endParaRPr lang="en-US" sz="2400" b="1" dirty="0">
              <a:solidFill>
                <a:srgbClr val="E91078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fr-FR" sz="24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fr-FR" sz="2400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Imports: </a:t>
            </a:r>
            <a:r>
              <a:rPr lang="fr-FR" sz="2400" b="1" dirty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388.205 USD</a:t>
            </a:r>
            <a:endParaRPr lang="en-US" sz="2400" b="1" dirty="0">
              <a:solidFill>
                <a:srgbClr val="E91078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AF87AE80-B839-459B-84B9-03C0381F0D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88" y="1046237"/>
            <a:ext cx="5234646" cy="534959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 smtClean="0">
                <a:ln>
                  <a:noFill/>
                </a:ln>
                <a:solidFill>
                  <a:srgbClr val="202124"/>
                </a:solidFill>
                <a:effectLst/>
                <a:latin typeface="Google Sans"/>
              </a:rPr>
              <a:t>Total retail sales of goods and service revenue</a:t>
            </a: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132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E5CF96-0B0D-4C13-A62D-21E063BEF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="" xmlns:a16="http://schemas.microsoft.com/office/drawing/2014/main" id="{04AB80F3-7C9B-44CB-A371-BDF9EA73B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33" cy="6858000"/>
          </a:xfr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801314DA-7E8B-449C-B587-3306A8F203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200" y="1027906"/>
            <a:ext cx="8728094" cy="546496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8B3A80A-1E6A-456F-A04D-1C91C2267A3C}"/>
              </a:ext>
            </a:extLst>
          </p:cNvPr>
          <p:cNvSpPr txBox="1"/>
          <p:nvPr/>
        </p:nvSpPr>
        <p:spPr>
          <a:xfrm>
            <a:off x="524289" y="1503919"/>
            <a:ext cx="322276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US" sz="2400" b="1" dirty="0" smtClean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Industrial </a:t>
            </a:r>
            <a:r>
              <a:rPr lang="en-US" sz="2400" b="1" dirty="0" smtClean="0">
                <a:solidFill>
                  <a:srgbClr val="E91078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zones established</a:t>
            </a:r>
            <a:endParaRPr lang="en-US" sz="2400" b="1" dirty="0">
              <a:solidFill>
                <a:srgbClr val="E91078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i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(Operating: </a:t>
            </a:r>
            <a:r>
              <a:rPr lang="en-US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 Dec</a:t>
            </a:r>
            <a:r>
              <a:rPr lang="vi-VN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Song </a:t>
            </a:r>
            <a:r>
              <a:rPr lang="en-US" sz="2400" i="1" dirty="0" err="1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Hau</a:t>
            </a:r>
            <a:r>
              <a:rPr lang="en-US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and Tran </a:t>
            </a:r>
            <a:r>
              <a:rPr lang="en-US" sz="2400" i="1" dirty="0" err="1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Quoc</a:t>
            </a:r>
            <a:r>
              <a:rPr lang="en-US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Toan</a:t>
            </a:r>
            <a:r>
              <a:rPr lang="en-US" sz="2400" i="1" dirty="0" smtClean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i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E9107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 International border economic zones </a:t>
            </a:r>
            <a:r>
              <a:rPr lang="en-US" sz="2400" i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i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Dinh</a:t>
            </a:r>
            <a:r>
              <a:rPr lang="en-US" sz="2400" i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Ba, </a:t>
            </a:r>
            <a:r>
              <a:rPr lang="en-US" sz="2400" i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Thuong</a:t>
            </a:r>
            <a:r>
              <a:rPr lang="en-US" sz="2400" i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Phuoc</a:t>
            </a:r>
            <a:r>
              <a:rPr lang="en-US" sz="2400" i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i="1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20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3C76270-DBDB-4692-A96A-60C95731F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716" cy="685759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556138C-CAD9-47E9-979E-7155CFB3F342}"/>
              </a:ext>
            </a:extLst>
          </p:cNvPr>
          <p:cNvSpPr txBox="1"/>
          <p:nvPr/>
        </p:nvSpPr>
        <p:spPr>
          <a:xfrm>
            <a:off x="1664805" y="2067337"/>
            <a:ext cx="1104900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15000" b="1" dirty="0" smtClean="0">
                <a:solidFill>
                  <a:srgbClr val="0055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000" b="1" dirty="0" smtClean="0">
                <a:solidFill>
                  <a:srgbClr val="0055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  <a:endParaRPr lang="en-US" sz="4000" b="1" dirty="0">
              <a:solidFill>
                <a:srgbClr val="0055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39ADFDE0-9DB5-4551-BA2B-3DB00A5791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57" y="2067337"/>
            <a:ext cx="2936198" cy="401540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8D4F370-FE9E-4EE8-8241-15A4ED01DC9E}"/>
              </a:ext>
            </a:extLst>
          </p:cNvPr>
          <p:cNvSpPr txBox="1"/>
          <p:nvPr/>
        </p:nvSpPr>
        <p:spPr>
          <a:xfrm flipV="1">
            <a:off x="9917836" y="2874712"/>
            <a:ext cx="1820277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0" b="1" dirty="0">
                <a:solidFill>
                  <a:srgbClr val="0055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en-US" sz="15000" dirty="0"/>
          </a:p>
        </p:txBody>
      </p:sp>
    </p:spTree>
    <p:extLst>
      <p:ext uri="{BB962C8B-B14F-4D97-AF65-F5344CB8AC3E}">
        <p14:creationId xmlns:p14="http://schemas.microsoft.com/office/powerpoint/2010/main" val="770750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143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 Unicode MS</vt:lpstr>
      <vt:lpstr>Arial</vt:lpstr>
      <vt:lpstr>Calibri</vt:lpstr>
      <vt:lpstr>Calibri Light</vt:lpstr>
      <vt:lpstr>Google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Phuc Huynh Tan</dc:creator>
  <cp:lastModifiedBy>Monday</cp:lastModifiedBy>
  <cp:revision>102</cp:revision>
  <dcterms:created xsi:type="dcterms:W3CDTF">2021-03-25T02:12:30Z</dcterms:created>
  <dcterms:modified xsi:type="dcterms:W3CDTF">2021-04-09T10:02:11Z</dcterms:modified>
</cp:coreProperties>
</file>